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69"/>
  </p:notesMasterIdLst>
  <p:handoutMasterIdLst>
    <p:handoutMasterId r:id="rId70"/>
  </p:handoutMasterIdLst>
  <p:sldIdLst>
    <p:sldId id="327" r:id="rId5"/>
    <p:sldId id="330" r:id="rId6"/>
    <p:sldId id="331" r:id="rId7"/>
    <p:sldId id="333" r:id="rId8"/>
    <p:sldId id="332" r:id="rId9"/>
    <p:sldId id="298" r:id="rId10"/>
    <p:sldId id="262" r:id="rId11"/>
    <p:sldId id="263" r:id="rId12"/>
    <p:sldId id="299" r:id="rId13"/>
    <p:sldId id="302" r:id="rId14"/>
    <p:sldId id="264" r:id="rId15"/>
    <p:sldId id="266" r:id="rId16"/>
    <p:sldId id="334" r:id="rId17"/>
    <p:sldId id="265" r:id="rId18"/>
    <p:sldId id="335" r:id="rId19"/>
    <p:sldId id="276" r:id="rId20"/>
    <p:sldId id="303" r:id="rId21"/>
    <p:sldId id="293" r:id="rId22"/>
    <p:sldId id="277" r:id="rId23"/>
    <p:sldId id="336" r:id="rId24"/>
    <p:sldId id="342" r:id="rId25"/>
    <p:sldId id="341" r:id="rId26"/>
    <p:sldId id="340" r:id="rId27"/>
    <p:sldId id="339" r:id="rId28"/>
    <p:sldId id="338" r:id="rId29"/>
    <p:sldId id="345" r:id="rId30"/>
    <p:sldId id="344" r:id="rId31"/>
    <p:sldId id="346" r:id="rId32"/>
    <p:sldId id="343" r:id="rId33"/>
    <p:sldId id="337" r:id="rId34"/>
    <p:sldId id="284" r:id="rId35"/>
    <p:sldId id="269" r:id="rId36"/>
    <p:sldId id="304" r:id="rId37"/>
    <p:sldId id="305" r:id="rId38"/>
    <p:sldId id="307" r:id="rId39"/>
    <p:sldId id="306" r:id="rId40"/>
    <p:sldId id="308" r:id="rId41"/>
    <p:sldId id="270" r:id="rId42"/>
    <p:sldId id="309" r:id="rId43"/>
    <p:sldId id="310" r:id="rId44"/>
    <p:sldId id="311" r:id="rId45"/>
    <p:sldId id="312" r:id="rId46"/>
    <p:sldId id="314" r:id="rId47"/>
    <p:sldId id="313" r:id="rId48"/>
    <p:sldId id="315" r:id="rId49"/>
    <p:sldId id="316" r:id="rId50"/>
    <p:sldId id="317" r:id="rId51"/>
    <p:sldId id="294" r:id="rId52"/>
    <p:sldId id="296" r:id="rId53"/>
    <p:sldId id="318" r:id="rId54"/>
    <p:sldId id="319" r:id="rId55"/>
    <p:sldId id="321" r:id="rId56"/>
    <p:sldId id="322" r:id="rId57"/>
    <p:sldId id="323" r:id="rId58"/>
    <p:sldId id="324" r:id="rId59"/>
    <p:sldId id="347" r:id="rId60"/>
    <p:sldId id="348" r:id="rId61"/>
    <p:sldId id="349" r:id="rId62"/>
    <p:sldId id="288" r:id="rId63"/>
    <p:sldId id="289" r:id="rId64"/>
    <p:sldId id="320" r:id="rId65"/>
    <p:sldId id="274" r:id="rId66"/>
    <p:sldId id="275" r:id="rId67"/>
    <p:sldId id="329" r:id="rId68"/>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F2F2"/>
    <a:srgbClr val="0948CB"/>
    <a:srgbClr val="0B49CB"/>
    <a:srgbClr val="F2F4F8"/>
    <a:srgbClr val="1C7DDB"/>
    <a:srgbClr val="121619"/>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varScale="1">
        <p:scale>
          <a:sx n="60" d="100"/>
          <a:sy n="60" d="100"/>
        </p:scale>
        <p:origin x="1320" y="7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slide" Target="slides/slide64.xml"/><Relationship Id="rId76" Type="http://schemas.microsoft.com/office/2016/11/relationships/changesInfo" Target="changesInfos/changesInfo1.xml"/><Relationship Id="rId7" Type="http://schemas.openxmlformats.org/officeDocument/2006/relationships/slide" Target="slides/slide3.xml"/><Relationship Id="rId71"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61" Type="http://schemas.openxmlformats.org/officeDocument/2006/relationships/slide" Target="slides/slide57.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notesMaster" Target="notesMasters/notesMaster1.xml"/><Relationship Id="rId77" Type="http://schemas.microsoft.com/office/2015/10/relationships/revisionInfo" Target="revisionInfo.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handoutMaster" Target="handoutMasters/handoutMaster1.xml"/><Relationship Id="rId75"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1/15/2024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1/15/2024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26</a:t>
            </a:fld>
            <a:endParaRPr lang="en-US"/>
          </a:p>
        </p:txBody>
      </p:sp>
    </p:spTree>
    <p:extLst>
      <p:ext uri="{BB962C8B-B14F-4D97-AF65-F5344CB8AC3E}">
        <p14:creationId xmlns:p14="http://schemas.microsoft.com/office/powerpoint/2010/main" val="25083470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27</a:t>
            </a:fld>
            <a:endParaRPr lang="en-US"/>
          </a:p>
        </p:txBody>
      </p:sp>
    </p:spTree>
    <p:extLst>
      <p:ext uri="{BB962C8B-B14F-4D97-AF65-F5344CB8AC3E}">
        <p14:creationId xmlns:p14="http://schemas.microsoft.com/office/powerpoint/2010/main" val="14489833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28</a:t>
            </a:fld>
            <a:endParaRPr lang="en-US"/>
          </a:p>
        </p:txBody>
      </p:sp>
    </p:spTree>
    <p:extLst>
      <p:ext uri="{BB962C8B-B14F-4D97-AF65-F5344CB8AC3E}">
        <p14:creationId xmlns:p14="http://schemas.microsoft.com/office/powerpoint/2010/main" val="42230214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29</a:t>
            </a:fld>
            <a:endParaRPr lang="en-US"/>
          </a:p>
        </p:txBody>
      </p:sp>
    </p:spTree>
    <p:extLst>
      <p:ext uri="{BB962C8B-B14F-4D97-AF65-F5344CB8AC3E}">
        <p14:creationId xmlns:p14="http://schemas.microsoft.com/office/powerpoint/2010/main" val="36285530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30</a:t>
            </a:fld>
            <a:endParaRPr lang="en-US"/>
          </a:p>
        </p:txBody>
      </p:sp>
    </p:spTree>
    <p:extLst>
      <p:ext uri="{BB962C8B-B14F-4D97-AF65-F5344CB8AC3E}">
        <p14:creationId xmlns:p14="http://schemas.microsoft.com/office/powerpoint/2010/main" val="4605286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50</a:t>
            </a:fld>
            <a:endParaRPr lang="en-US"/>
          </a:p>
        </p:txBody>
      </p:sp>
    </p:spTree>
    <p:extLst>
      <p:ext uri="{BB962C8B-B14F-4D97-AF65-F5344CB8AC3E}">
        <p14:creationId xmlns:p14="http://schemas.microsoft.com/office/powerpoint/2010/main" val="36830532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63</a:t>
            </a:fld>
            <a:endParaRPr lang="en-US"/>
          </a:p>
        </p:txBody>
      </p:sp>
    </p:spTree>
    <p:extLst>
      <p:ext uri="{BB962C8B-B14F-4D97-AF65-F5344CB8AC3E}">
        <p14:creationId xmlns:p14="http://schemas.microsoft.com/office/powerpoint/2010/main" val="9985033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7</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19</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20</a:t>
            </a:fld>
            <a:endParaRPr lang="en-US"/>
          </a:p>
        </p:txBody>
      </p:sp>
    </p:spTree>
    <p:extLst>
      <p:ext uri="{BB962C8B-B14F-4D97-AF65-F5344CB8AC3E}">
        <p14:creationId xmlns:p14="http://schemas.microsoft.com/office/powerpoint/2010/main" val="17246489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21</a:t>
            </a:fld>
            <a:endParaRPr lang="en-US"/>
          </a:p>
        </p:txBody>
      </p:sp>
    </p:spTree>
    <p:extLst>
      <p:ext uri="{BB962C8B-B14F-4D97-AF65-F5344CB8AC3E}">
        <p14:creationId xmlns:p14="http://schemas.microsoft.com/office/powerpoint/2010/main" val="19766707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22</a:t>
            </a:fld>
            <a:endParaRPr lang="en-US"/>
          </a:p>
        </p:txBody>
      </p:sp>
    </p:spTree>
    <p:extLst>
      <p:ext uri="{BB962C8B-B14F-4D97-AF65-F5344CB8AC3E}">
        <p14:creationId xmlns:p14="http://schemas.microsoft.com/office/powerpoint/2010/main" val="33496756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23</a:t>
            </a:fld>
            <a:endParaRPr lang="en-US"/>
          </a:p>
        </p:txBody>
      </p:sp>
    </p:spTree>
    <p:extLst>
      <p:ext uri="{BB962C8B-B14F-4D97-AF65-F5344CB8AC3E}">
        <p14:creationId xmlns:p14="http://schemas.microsoft.com/office/powerpoint/2010/main" val="14159275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24</a:t>
            </a:fld>
            <a:endParaRPr lang="en-US"/>
          </a:p>
        </p:txBody>
      </p:sp>
    </p:spTree>
    <p:extLst>
      <p:ext uri="{BB962C8B-B14F-4D97-AF65-F5344CB8AC3E}">
        <p14:creationId xmlns:p14="http://schemas.microsoft.com/office/powerpoint/2010/main" val="29230458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25</a:t>
            </a:fld>
            <a:endParaRPr lang="en-US"/>
          </a:p>
        </p:txBody>
      </p:sp>
    </p:spTree>
    <p:extLst>
      <p:ext uri="{BB962C8B-B14F-4D97-AF65-F5344CB8AC3E}">
        <p14:creationId xmlns:p14="http://schemas.microsoft.com/office/powerpoint/2010/main" val="29304996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1/15/2024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1/15/2024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1/15/2024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1/15/2024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1/15/2024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1/15/2024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1/15/2024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1/15/2024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1/15/2024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1/15/2024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DinMohammadDohan/IBM-DataScience/blob/main/SpaceX%20Data%20Collection%20with%20Webscraping.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en.wikipedia.org/w/index.php?title=List_of_Falcon_9_and_Falcon_Heavy_launches&amp;oldid=1027686922"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DinMohammadDohan/IBM-DataScience/blob/main/SpaceX%20Data%20Collection%20using%20API.ipynb" TargetMode="External"/><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hyperlink" Target="https://github.com/DinMohammadDohan/IBM-DataScience/blob/main/EDA%20with%20Visualization%20on%20SpaceX%20Dataset.ipynb" TargetMode="External"/><Relationship Id="rId4" Type="http://schemas.openxmlformats.org/officeDocument/2006/relationships/hyperlink" Target="https://github.com/DinMohammadDohan/IBM-DataScience/blob/main/EDA%20Spacex-Dataset-Data%20wrangling.ipynb" TargetMode="Externa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DinMohammadDohan/IBM-DataScience/blob/main/EDA%20with%20Visualization%20on%20SpaceX%20Dataset.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DinMohammadDohan/IBM-DataScience/blob/main/EDA%20with%20SQL%20on%20SpaceX%20Dataset.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DinMohammadDohan/IBM-DataScience/blob/main/Interactive%20Visual%20Analytics%20with%20Folium.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hyperlink" Target="https://github.com/DinMohammadDohan/IBM-DataScience/blob/main/SpaceX%20Launch%20Records%20Dashboard%20with%20Dash.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hyperlink" Target="https://github.com/DinMohammadDohan/IBM-DataScience/blob/main/Machine%20Learning%20Prediction%20on%20SpaceX%20Dataset.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24.png"/></Relationships>
</file>

<file path=ppt/slides/_rels/slide5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36.png"/></Relationships>
</file>

<file path=ppt/slides/_rels/slide64.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api.spacexdata.com/v4/launches/past" TargetMode="External"/><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hyperlink" Target="https://en.wikipedia.org/w/index.php?title=List_of_Falcon_9_and_Falcon_Heavy_launches&amp;oldid=1027686922" TargetMode="External"/><Relationship Id="rId4" Type="http://schemas.openxmlformats.org/officeDocument/2006/relationships/hyperlink" Target="https://github.com/r-spacex/SpaceX-API"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DinMohammadDohan/IBM-DataScience/blob/main/SpaceX%20Data%20Collection%20using%20API.ipynb" TargetMode="External"/><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hyperlink" Target="https://github.com/r-spacex/SpaceX-API" TargetMode="External"/><Relationship Id="rId4" Type="http://schemas.openxmlformats.org/officeDocument/2006/relationships/hyperlink" Target="https://api.spacexdata.com/v4/launches/past"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785096"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DIN MOHAMMAD DOHAN</a:t>
            </a:r>
          </a:p>
          <a:p>
            <a:r>
              <a:rPr lang="en-US" dirty="0">
                <a:solidFill>
                  <a:schemeClr val="bg2"/>
                </a:solidFill>
                <a:latin typeface="Abadi" panose="020B0604020104020204" pitchFamily="34" charset="0"/>
                <a:ea typeface="SF Pro" pitchFamily="2" charset="0"/>
                <a:cs typeface="SF Pro" pitchFamily="2" charset="0"/>
              </a:rPr>
              <a:t>15-01-2024</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4676284" cy="3811587"/>
          </a:xfrm>
          <a:prstGeom prst="rect">
            <a:avLst/>
          </a:prstGeom>
        </p:spPr>
        <p:txBody>
          <a:bodyPr lIns="91440" tIns="45720" rIns="91440" bIns="45720" anchor="t">
            <a:noAutofit/>
          </a:bodyPr>
          <a:lstStyle/>
          <a:p>
            <a:pPr marL="0" indent="0">
              <a:lnSpc>
                <a:spcPct val="100000"/>
              </a:lnSpc>
              <a:spcBef>
                <a:spcPts val="1400"/>
              </a:spcBef>
              <a:buNone/>
            </a:pPr>
            <a:r>
              <a:rPr lang="en-US" sz="2400" u="sng" dirty="0">
                <a:solidFill>
                  <a:schemeClr val="accent3">
                    <a:lumMod val="25000"/>
                  </a:schemeClr>
                </a:solidFill>
                <a:latin typeface="Abadi"/>
              </a:rPr>
              <a:t>In this Process:</a:t>
            </a:r>
          </a:p>
          <a:p>
            <a:pPr>
              <a:lnSpc>
                <a:spcPct val="100000"/>
              </a:lnSpc>
              <a:spcBef>
                <a:spcPts val="1400"/>
              </a:spcBef>
            </a:pPr>
            <a:r>
              <a:rPr lang="en-US" sz="2200" dirty="0">
                <a:solidFill>
                  <a:schemeClr val="accent3">
                    <a:lumMod val="25000"/>
                  </a:schemeClr>
                </a:solidFill>
                <a:latin typeface="Abadi"/>
              </a:rPr>
              <a:t>Using </a:t>
            </a:r>
            <a:r>
              <a:rPr lang="en-US" sz="2200" i="1" dirty="0">
                <a:solidFill>
                  <a:srgbClr val="1C7DDB"/>
                </a:solidFill>
                <a:latin typeface="Abadi"/>
              </a:rPr>
              <a:t>requests module</a:t>
            </a:r>
            <a:r>
              <a:rPr lang="en-US" sz="2200" dirty="0">
                <a:solidFill>
                  <a:schemeClr val="accent3">
                    <a:lumMod val="25000"/>
                  </a:schemeClr>
                </a:solidFill>
                <a:latin typeface="Abadi"/>
              </a:rPr>
              <a:t>, get request from </a:t>
            </a:r>
            <a:r>
              <a:rPr lang="en-US" sz="2200" i="1" dirty="0">
                <a:solidFill>
                  <a:srgbClr val="1C7DDB"/>
                </a:solidFill>
                <a:latin typeface="Abadi"/>
              </a:rPr>
              <a:t>Falcon9 Launch Wiki page.</a:t>
            </a:r>
          </a:p>
          <a:p>
            <a:pPr>
              <a:lnSpc>
                <a:spcPct val="100000"/>
              </a:lnSpc>
              <a:spcBef>
                <a:spcPts val="1400"/>
              </a:spcBef>
            </a:pPr>
            <a:r>
              <a:rPr lang="en-US" sz="2200" dirty="0">
                <a:latin typeface="Abadi"/>
              </a:rPr>
              <a:t>Using python’s </a:t>
            </a:r>
            <a:r>
              <a:rPr lang="en-US" sz="2200" i="1" dirty="0" err="1">
                <a:solidFill>
                  <a:srgbClr val="1C7DDB"/>
                </a:solidFill>
                <a:latin typeface="Abadi"/>
              </a:rPr>
              <a:t>BeautifulSoup</a:t>
            </a:r>
            <a:r>
              <a:rPr lang="en-US" sz="2200" i="1" dirty="0">
                <a:solidFill>
                  <a:srgbClr val="1C7DDB"/>
                </a:solidFill>
                <a:latin typeface="Abadi"/>
              </a:rPr>
              <a:t> package</a:t>
            </a:r>
            <a:r>
              <a:rPr lang="en-US" sz="2200" dirty="0">
                <a:latin typeface="Abadi"/>
              </a:rPr>
              <a:t>, web scrape HTML tables containing valuable Falcon 9 launch recording</a:t>
            </a:r>
          </a:p>
          <a:p>
            <a:pPr>
              <a:lnSpc>
                <a:spcPct val="100000"/>
              </a:lnSpc>
              <a:spcBef>
                <a:spcPts val="1400"/>
              </a:spcBef>
            </a:pPr>
            <a:r>
              <a:rPr lang="en-US" sz="2200" dirty="0">
                <a:latin typeface="Abadi"/>
              </a:rPr>
              <a:t>Parse the data from the tables and convert them into a pandas data frame</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hlinkClick r:id="rId3"/>
              </a:rPr>
              <a:t>GitHub URL of the completed web scraping notebook</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p:txBody>
      </p:sp>
      <p:sp>
        <p:nvSpPr>
          <p:cNvPr id="5" name="Rectangle: Single Corner Snipped 4">
            <a:extLst>
              <a:ext uri="{FF2B5EF4-FFF2-40B4-BE49-F238E27FC236}">
                <a16:creationId xmlns:a16="http://schemas.microsoft.com/office/drawing/2014/main" id="{0C1F01DD-0B83-C861-C044-9E5074F4D7A1}"/>
              </a:ext>
            </a:extLst>
          </p:cNvPr>
          <p:cNvSpPr/>
          <p:nvPr/>
        </p:nvSpPr>
        <p:spPr>
          <a:xfrm>
            <a:off x="6180211" y="2013616"/>
            <a:ext cx="2410335" cy="841709"/>
          </a:xfrm>
          <a:prstGeom prst="snip1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Request the </a:t>
            </a:r>
            <a:r>
              <a:rPr lang="en-US" sz="1800" dirty="0">
                <a:solidFill>
                  <a:schemeClr val="bg1"/>
                </a:solidFill>
                <a:hlinkClick r:id="rId4">
                  <a:extLst>
                    <a:ext uri="{A12FA001-AC4F-418D-AE19-62706E023703}">
                      <ahyp:hlinkClr xmlns:ahyp="http://schemas.microsoft.com/office/drawing/2018/hyperlinkcolor" val="tx"/>
                    </a:ext>
                  </a:extLst>
                </a:hlinkClick>
              </a:rPr>
              <a:t>Falcon9 Launch </a:t>
            </a:r>
            <a:r>
              <a:rPr lang="en-US" sz="1600" dirty="0">
                <a:solidFill>
                  <a:schemeClr val="bg1"/>
                </a:solidFill>
                <a:hlinkClick r:id="rId4">
                  <a:extLst>
                    <a:ext uri="{A12FA001-AC4F-418D-AE19-62706E023703}">
                      <ahyp:hlinkClr xmlns:ahyp="http://schemas.microsoft.com/office/drawing/2018/hyperlinkcolor" val="tx"/>
                    </a:ext>
                  </a:extLst>
                </a:hlinkClick>
              </a:rPr>
              <a:t>Wiki</a:t>
            </a:r>
            <a:r>
              <a:rPr lang="en-US" sz="1800" dirty="0">
                <a:solidFill>
                  <a:schemeClr val="bg1"/>
                </a:solidFill>
                <a:hlinkClick r:id="rId4">
                  <a:extLst>
                    <a:ext uri="{A12FA001-AC4F-418D-AE19-62706E023703}">
                      <ahyp:hlinkClr xmlns:ahyp="http://schemas.microsoft.com/office/drawing/2018/hyperlinkcolor" val="tx"/>
                    </a:ext>
                  </a:extLst>
                </a:hlinkClick>
              </a:rPr>
              <a:t> page</a:t>
            </a:r>
            <a:r>
              <a:rPr lang="en-US" sz="1800" dirty="0">
                <a:solidFill>
                  <a:schemeClr val="bg1"/>
                </a:solidFill>
              </a:rPr>
              <a:t> using ‘requests’ module</a:t>
            </a:r>
          </a:p>
        </p:txBody>
      </p:sp>
      <p:sp>
        <p:nvSpPr>
          <p:cNvPr id="7" name="Rectangle: Single Corner Snipped 6">
            <a:extLst>
              <a:ext uri="{FF2B5EF4-FFF2-40B4-BE49-F238E27FC236}">
                <a16:creationId xmlns:a16="http://schemas.microsoft.com/office/drawing/2014/main" id="{50B4EFFC-6DAB-F86D-2227-569CF8020E3F}"/>
              </a:ext>
            </a:extLst>
          </p:cNvPr>
          <p:cNvSpPr/>
          <p:nvPr/>
        </p:nvSpPr>
        <p:spPr>
          <a:xfrm>
            <a:off x="6219046" y="3095425"/>
            <a:ext cx="2237885" cy="770021"/>
          </a:xfrm>
          <a:prstGeom prst="snip1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Request </a:t>
            </a:r>
            <a:r>
              <a:rPr lang="en-US" sz="1600" dirty="0"/>
              <a:t>rocket</a:t>
            </a:r>
            <a:r>
              <a:rPr lang="en-US" sz="1800" dirty="0"/>
              <a:t> launch data </a:t>
            </a:r>
          </a:p>
        </p:txBody>
      </p:sp>
      <p:sp>
        <p:nvSpPr>
          <p:cNvPr id="8" name="Rectangle: Single Corner Snipped 7">
            <a:extLst>
              <a:ext uri="{FF2B5EF4-FFF2-40B4-BE49-F238E27FC236}">
                <a16:creationId xmlns:a16="http://schemas.microsoft.com/office/drawing/2014/main" id="{7D9D1389-F656-2E69-3AB9-DCE226016E71}"/>
              </a:ext>
            </a:extLst>
          </p:cNvPr>
          <p:cNvSpPr/>
          <p:nvPr/>
        </p:nvSpPr>
        <p:spPr>
          <a:xfrm>
            <a:off x="6259150" y="4264220"/>
            <a:ext cx="2197781" cy="770021"/>
          </a:xfrm>
          <a:prstGeom prst="snip1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Parse the table data from html text using bs4</a:t>
            </a:r>
          </a:p>
        </p:txBody>
      </p:sp>
      <p:sp>
        <p:nvSpPr>
          <p:cNvPr id="9" name="Rectangle: Single Corner Snipped 8">
            <a:extLst>
              <a:ext uri="{FF2B5EF4-FFF2-40B4-BE49-F238E27FC236}">
                <a16:creationId xmlns:a16="http://schemas.microsoft.com/office/drawing/2014/main" id="{E3F5C0F2-1891-12DC-E265-A5F86F81AC4D}"/>
              </a:ext>
            </a:extLst>
          </p:cNvPr>
          <p:cNvSpPr/>
          <p:nvPr/>
        </p:nvSpPr>
        <p:spPr>
          <a:xfrm>
            <a:off x="6219046" y="5242347"/>
            <a:ext cx="2165686" cy="770021"/>
          </a:xfrm>
          <a:prstGeom prst="snip1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Create a  “pandas” data </a:t>
            </a:r>
            <a:r>
              <a:rPr lang="en-US" sz="1600" dirty="0"/>
              <a:t>frame</a:t>
            </a:r>
            <a:r>
              <a:rPr lang="en-US" sz="1800" dirty="0"/>
              <a:t> from table data</a:t>
            </a:r>
          </a:p>
        </p:txBody>
      </p:sp>
      <p:sp>
        <p:nvSpPr>
          <p:cNvPr id="10" name="Flowchart: Multidocument 9">
            <a:extLst>
              <a:ext uri="{FF2B5EF4-FFF2-40B4-BE49-F238E27FC236}">
                <a16:creationId xmlns:a16="http://schemas.microsoft.com/office/drawing/2014/main" id="{5CB9C72F-3EA5-F168-C4A1-8B9C16C3AB65}"/>
              </a:ext>
            </a:extLst>
          </p:cNvPr>
          <p:cNvSpPr/>
          <p:nvPr/>
        </p:nvSpPr>
        <p:spPr>
          <a:xfrm>
            <a:off x="8979639" y="3853542"/>
            <a:ext cx="1868915" cy="1299411"/>
          </a:xfrm>
          <a:prstGeom prst="flowChartMultidocumen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Construct the Data and Store it in CSV format</a:t>
            </a:r>
          </a:p>
        </p:txBody>
      </p:sp>
      <p:sp>
        <p:nvSpPr>
          <p:cNvPr id="13" name="Arrow: Curved Right 12">
            <a:extLst>
              <a:ext uri="{FF2B5EF4-FFF2-40B4-BE49-F238E27FC236}">
                <a16:creationId xmlns:a16="http://schemas.microsoft.com/office/drawing/2014/main" id="{8D8AE3AF-5682-3C83-F045-CB5A4FA5E3A3}"/>
              </a:ext>
            </a:extLst>
          </p:cNvPr>
          <p:cNvSpPr/>
          <p:nvPr/>
        </p:nvSpPr>
        <p:spPr>
          <a:xfrm>
            <a:off x="5957109" y="2426948"/>
            <a:ext cx="217186" cy="732972"/>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Arrow: Curved Right 13">
            <a:extLst>
              <a:ext uri="{FF2B5EF4-FFF2-40B4-BE49-F238E27FC236}">
                <a16:creationId xmlns:a16="http://schemas.microsoft.com/office/drawing/2014/main" id="{02220CC0-985E-438D-413F-A97562027C7B}"/>
              </a:ext>
            </a:extLst>
          </p:cNvPr>
          <p:cNvSpPr/>
          <p:nvPr/>
        </p:nvSpPr>
        <p:spPr>
          <a:xfrm>
            <a:off x="5920493" y="3698081"/>
            <a:ext cx="248218" cy="770022"/>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Arrow: Curved Right 15">
            <a:extLst>
              <a:ext uri="{FF2B5EF4-FFF2-40B4-BE49-F238E27FC236}">
                <a16:creationId xmlns:a16="http://schemas.microsoft.com/office/drawing/2014/main" id="{80CAD1D4-8802-F21D-2E34-EFDACF695BDE}"/>
              </a:ext>
            </a:extLst>
          </p:cNvPr>
          <p:cNvSpPr/>
          <p:nvPr/>
        </p:nvSpPr>
        <p:spPr>
          <a:xfrm>
            <a:off x="5957109" y="4849390"/>
            <a:ext cx="261937" cy="737040"/>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Arrow: Curved Up 16">
            <a:extLst>
              <a:ext uri="{FF2B5EF4-FFF2-40B4-BE49-F238E27FC236}">
                <a16:creationId xmlns:a16="http://schemas.microsoft.com/office/drawing/2014/main" id="{2D901544-768E-A5AC-8728-130A214D330B}"/>
              </a:ext>
            </a:extLst>
          </p:cNvPr>
          <p:cNvSpPr/>
          <p:nvPr/>
        </p:nvSpPr>
        <p:spPr>
          <a:xfrm rot="19881903">
            <a:off x="8590546" y="5475059"/>
            <a:ext cx="1524001" cy="304595"/>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3855539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4"/>
            <a:ext cx="10812389" cy="4847891"/>
          </a:xfrm>
          <a:prstGeom prst="rect">
            <a:avLst/>
          </a:prstGeom>
        </p:spPr>
        <p:txBody>
          <a:bodyPr/>
          <a:lstStyle/>
          <a:p>
            <a:r>
              <a:rPr lang="en-US" sz="2200" dirty="0">
                <a:solidFill>
                  <a:schemeClr val="accent3">
                    <a:lumMod val="25000"/>
                  </a:schemeClr>
                </a:solidFill>
                <a:latin typeface="Abadi" panose="020B0604020104020204" pitchFamily="34" charset="0"/>
              </a:rPr>
              <a:t>Filtered out the Falcon 1 launches data</a:t>
            </a:r>
          </a:p>
          <a:p>
            <a:r>
              <a:rPr lang="en-US" sz="2200" dirty="0">
                <a:solidFill>
                  <a:schemeClr val="accent3">
                    <a:lumMod val="25000"/>
                  </a:schemeClr>
                </a:solidFill>
                <a:latin typeface="Abadi" panose="020B0604020104020204" pitchFamily="34" charset="0"/>
              </a:rPr>
              <a:t>Replaced the null values inside of </a:t>
            </a:r>
            <a:r>
              <a:rPr lang="en-US" sz="2200" dirty="0" err="1">
                <a:solidFill>
                  <a:schemeClr val="accent3">
                    <a:lumMod val="25000"/>
                  </a:schemeClr>
                </a:solidFill>
                <a:latin typeface="Abadi" panose="020B0604020104020204" pitchFamily="34" charset="0"/>
              </a:rPr>
              <a:t>PayLoadMass</a:t>
            </a:r>
            <a:r>
              <a:rPr lang="en-US" sz="2200" dirty="0">
                <a:solidFill>
                  <a:schemeClr val="accent3">
                    <a:lumMod val="25000"/>
                  </a:schemeClr>
                </a:solidFill>
                <a:latin typeface="Abadi" panose="020B0604020104020204" pitchFamily="34" charset="0"/>
              </a:rPr>
              <a:t> by its mean value</a:t>
            </a:r>
          </a:p>
          <a:p>
            <a:r>
              <a:rPr lang="en-US" sz="2200" dirty="0">
                <a:solidFill>
                  <a:schemeClr val="accent3">
                    <a:lumMod val="25000"/>
                  </a:schemeClr>
                </a:solidFill>
                <a:latin typeface="Abadi" panose="020B0604020104020204" pitchFamily="34" charset="0"/>
              </a:rPr>
              <a:t>Created a Landing Outcome label from Outcome column</a:t>
            </a:r>
          </a:p>
          <a:p>
            <a:r>
              <a:rPr lang="en-US" sz="2200" dirty="0">
                <a:solidFill>
                  <a:schemeClr val="accent3">
                    <a:lumMod val="25000"/>
                  </a:schemeClr>
                </a:solidFill>
                <a:latin typeface="Abadi" panose="020B0604020104020204" pitchFamily="34" charset="0"/>
              </a:rPr>
              <a:t>Converted all categorical columns to One Hot Encode</a:t>
            </a:r>
          </a:p>
          <a:p>
            <a:pPr marL="0" indent="0">
              <a:buNone/>
            </a:pPr>
            <a:r>
              <a:rPr lang="en-US" sz="2200" dirty="0">
                <a:solidFill>
                  <a:schemeClr val="accent3">
                    <a:lumMod val="25000"/>
                  </a:schemeClr>
                </a:solidFill>
                <a:latin typeface="Abadi" panose="020B0604020104020204" pitchFamily="34" charset="0"/>
              </a:rPr>
              <a:t>GitHub URL of completed data wrangling related </a:t>
            </a:r>
            <a:r>
              <a:rPr lang="en-US" sz="2200" dirty="0">
                <a:solidFill>
                  <a:schemeClr val="accent3">
                    <a:lumMod val="25000"/>
                  </a:schemeClr>
                </a:solidFill>
                <a:latin typeface="Abadi" panose="020B0604020104020204" pitchFamily="34" charset="0"/>
                <a:hlinkClick r:id="rId3"/>
              </a:rPr>
              <a:t>notebook-1</a:t>
            </a:r>
            <a:r>
              <a:rPr lang="en-US" sz="2200" dirty="0">
                <a:solidFill>
                  <a:schemeClr val="accent3">
                    <a:lumMod val="25000"/>
                  </a:schemeClr>
                </a:solidFill>
                <a:latin typeface="Abadi" panose="020B0604020104020204" pitchFamily="34" charset="0"/>
              </a:rPr>
              <a:t>, </a:t>
            </a:r>
            <a:r>
              <a:rPr lang="en-US" sz="2200" dirty="0">
                <a:solidFill>
                  <a:schemeClr val="accent3">
                    <a:lumMod val="25000"/>
                  </a:schemeClr>
                </a:solidFill>
                <a:latin typeface="Abadi" panose="020B0604020104020204" pitchFamily="34" charset="0"/>
                <a:hlinkClick r:id="rId4"/>
              </a:rPr>
              <a:t>notebook-2</a:t>
            </a:r>
            <a:r>
              <a:rPr lang="en-US" sz="2200" dirty="0">
                <a:solidFill>
                  <a:schemeClr val="accent3">
                    <a:lumMod val="25000"/>
                  </a:schemeClr>
                </a:solidFill>
                <a:latin typeface="Abadi" panose="020B0604020104020204" pitchFamily="34" charset="0"/>
              </a:rPr>
              <a:t>, </a:t>
            </a:r>
            <a:r>
              <a:rPr lang="en-US" sz="2200" dirty="0">
                <a:solidFill>
                  <a:schemeClr val="accent3">
                    <a:lumMod val="25000"/>
                  </a:schemeClr>
                </a:solidFill>
                <a:latin typeface="Abadi" panose="020B0604020104020204" pitchFamily="34" charset="0"/>
                <a:hlinkClick r:id="rId5"/>
              </a:rPr>
              <a:t>notebook-3</a:t>
            </a:r>
            <a:endParaRPr lang="en-US" sz="2400" dirty="0"/>
          </a:p>
          <a:p>
            <a:endParaRPr lang="en-US" sz="2400" dirty="0"/>
          </a:p>
          <a:p>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2" name="Rectangle: Single Corner Snipped 1">
            <a:extLst>
              <a:ext uri="{FF2B5EF4-FFF2-40B4-BE49-F238E27FC236}">
                <a16:creationId xmlns:a16="http://schemas.microsoft.com/office/drawing/2014/main" id="{470A6A9A-CFF3-D562-84EF-F6357E188F88}"/>
              </a:ext>
            </a:extLst>
          </p:cNvPr>
          <p:cNvSpPr/>
          <p:nvPr/>
        </p:nvSpPr>
        <p:spPr>
          <a:xfrm>
            <a:off x="938462" y="4249570"/>
            <a:ext cx="2205791" cy="763588"/>
          </a:xfrm>
          <a:prstGeom prst="snip1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Construct a “Pandas” </a:t>
            </a:r>
            <a:r>
              <a:rPr lang="en-US" sz="1600" dirty="0" err="1"/>
              <a:t>DataFrame</a:t>
            </a:r>
            <a:r>
              <a:rPr lang="en-US" sz="1600" dirty="0"/>
              <a:t> with Scraped Data</a:t>
            </a:r>
            <a:endParaRPr lang="en-US" sz="1600" dirty="0">
              <a:solidFill>
                <a:schemeClr val="bg1"/>
              </a:solidFill>
            </a:endParaRPr>
          </a:p>
        </p:txBody>
      </p:sp>
      <p:sp>
        <p:nvSpPr>
          <p:cNvPr id="3" name="Rectangle: Single Corner Snipped 2">
            <a:extLst>
              <a:ext uri="{FF2B5EF4-FFF2-40B4-BE49-F238E27FC236}">
                <a16:creationId xmlns:a16="http://schemas.microsoft.com/office/drawing/2014/main" id="{42B6E59D-469E-64A0-63CD-200181BC8C21}"/>
              </a:ext>
            </a:extLst>
          </p:cNvPr>
          <p:cNvSpPr/>
          <p:nvPr/>
        </p:nvSpPr>
        <p:spPr>
          <a:xfrm>
            <a:off x="938462" y="5666973"/>
            <a:ext cx="2205791" cy="800343"/>
          </a:xfrm>
          <a:prstGeom prst="snip1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Filter the </a:t>
            </a:r>
            <a:r>
              <a:rPr lang="en-US" sz="1600" dirty="0" err="1"/>
              <a:t>Dataframe</a:t>
            </a:r>
            <a:r>
              <a:rPr lang="en-US" sz="1600" dirty="0"/>
              <a:t> to Only Falcon 9 launches</a:t>
            </a:r>
            <a:endParaRPr lang="en-US" sz="1600" dirty="0">
              <a:solidFill>
                <a:schemeClr val="bg1"/>
              </a:solidFill>
            </a:endParaRPr>
          </a:p>
        </p:txBody>
      </p:sp>
      <p:sp>
        <p:nvSpPr>
          <p:cNvPr id="6" name="Rectangle: Single Corner Snipped 5">
            <a:extLst>
              <a:ext uri="{FF2B5EF4-FFF2-40B4-BE49-F238E27FC236}">
                <a16:creationId xmlns:a16="http://schemas.microsoft.com/office/drawing/2014/main" id="{5C3936D3-18EF-4450-C628-CB5892111BD7}"/>
              </a:ext>
            </a:extLst>
          </p:cNvPr>
          <p:cNvSpPr/>
          <p:nvPr/>
        </p:nvSpPr>
        <p:spPr>
          <a:xfrm>
            <a:off x="3599392" y="4249569"/>
            <a:ext cx="2045369" cy="763588"/>
          </a:xfrm>
          <a:prstGeom prst="snip1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Dealing With Missing Values</a:t>
            </a:r>
          </a:p>
        </p:txBody>
      </p:sp>
      <p:sp>
        <p:nvSpPr>
          <p:cNvPr id="7" name="Rectangle: Single Corner Snipped 6">
            <a:extLst>
              <a:ext uri="{FF2B5EF4-FFF2-40B4-BE49-F238E27FC236}">
                <a16:creationId xmlns:a16="http://schemas.microsoft.com/office/drawing/2014/main" id="{D980965F-E649-2424-FE63-9B5BCCE5AC03}"/>
              </a:ext>
            </a:extLst>
          </p:cNvPr>
          <p:cNvSpPr/>
          <p:nvPr/>
        </p:nvSpPr>
        <p:spPr>
          <a:xfrm>
            <a:off x="3657395" y="5656604"/>
            <a:ext cx="2205791" cy="770607"/>
          </a:xfrm>
          <a:prstGeom prst="snip1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Create A Landing Outcome Label From Outcome Column</a:t>
            </a:r>
          </a:p>
        </p:txBody>
      </p:sp>
      <p:sp>
        <p:nvSpPr>
          <p:cNvPr id="9" name="Rectangle: Single Corner Snipped 8">
            <a:extLst>
              <a:ext uri="{FF2B5EF4-FFF2-40B4-BE49-F238E27FC236}">
                <a16:creationId xmlns:a16="http://schemas.microsoft.com/office/drawing/2014/main" id="{040CDB8A-6A80-599F-9D27-EA21787453F6}"/>
              </a:ext>
            </a:extLst>
          </p:cNvPr>
          <p:cNvSpPr/>
          <p:nvPr/>
        </p:nvSpPr>
        <p:spPr>
          <a:xfrm>
            <a:off x="6669403" y="5729379"/>
            <a:ext cx="2205790" cy="770607"/>
          </a:xfrm>
          <a:prstGeom prst="snip1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Cast All Numeric Columns to “float64”</a:t>
            </a:r>
          </a:p>
        </p:txBody>
      </p:sp>
      <p:sp>
        <p:nvSpPr>
          <p:cNvPr id="10" name="Rectangle: Single Corner Snipped 9">
            <a:extLst>
              <a:ext uri="{FF2B5EF4-FFF2-40B4-BE49-F238E27FC236}">
                <a16:creationId xmlns:a16="http://schemas.microsoft.com/office/drawing/2014/main" id="{CCB54BFF-37C3-3D3A-9B6F-75E8BCA5CB6C}"/>
              </a:ext>
            </a:extLst>
          </p:cNvPr>
          <p:cNvSpPr/>
          <p:nvPr/>
        </p:nvSpPr>
        <p:spPr>
          <a:xfrm>
            <a:off x="6669402" y="4275220"/>
            <a:ext cx="2205791" cy="737938"/>
          </a:xfrm>
          <a:prstGeom prst="snip1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One Hot Encoding to Categorical Columns</a:t>
            </a:r>
          </a:p>
        </p:txBody>
      </p:sp>
      <p:sp>
        <p:nvSpPr>
          <p:cNvPr id="11" name="Flowchart: Multidocument 10">
            <a:extLst>
              <a:ext uri="{FF2B5EF4-FFF2-40B4-BE49-F238E27FC236}">
                <a16:creationId xmlns:a16="http://schemas.microsoft.com/office/drawing/2014/main" id="{F3EB9916-B645-FF42-6ED1-B6A04239CCEC}"/>
              </a:ext>
            </a:extLst>
          </p:cNvPr>
          <p:cNvSpPr/>
          <p:nvPr/>
        </p:nvSpPr>
        <p:spPr>
          <a:xfrm>
            <a:off x="9681411" y="4644189"/>
            <a:ext cx="2045369" cy="1381384"/>
          </a:xfrm>
          <a:prstGeom prst="flowChartMultidocumen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Construct the Final </a:t>
            </a:r>
            <a:r>
              <a:rPr lang="en-US" sz="1600" dirty="0" err="1"/>
              <a:t>DataFrame</a:t>
            </a:r>
            <a:r>
              <a:rPr lang="en-US" sz="1600" dirty="0"/>
              <a:t> and dump in CSV file</a:t>
            </a:r>
          </a:p>
        </p:txBody>
      </p:sp>
      <p:cxnSp>
        <p:nvCxnSpPr>
          <p:cNvPr id="13" name="Straight Arrow Connector 12">
            <a:extLst>
              <a:ext uri="{FF2B5EF4-FFF2-40B4-BE49-F238E27FC236}">
                <a16:creationId xmlns:a16="http://schemas.microsoft.com/office/drawing/2014/main" id="{AF640F8B-6F0B-3D1A-C5D5-0C2FA60AD637}"/>
              </a:ext>
            </a:extLst>
          </p:cNvPr>
          <p:cNvCxnSpPr/>
          <p:nvPr/>
        </p:nvCxnSpPr>
        <p:spPr>
          <a:xfrm>
            <a:off x="1860884" y="5013158"/>
            <a:ext cx="0" cy="6434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9C2F3003-895E-A31D-B9DB-6077762C69C6}"/>
              </a:ext>
            </a:extLst>
          </p:cNvPr>
          <p:cNvCxnSpPr>
            <a:stCxn id="3" idx="0"/>
          </p:cNvCxnSpPr>
          <p:nvPr/>
        </p:nvCxnSpPr>
        <p:spPr>
          <a:xfrm flipV="1">
            <a:off x="3144253" y="5013158"/>
            <a:ext cx="1138989" cy="10539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C202B0B9-2E3F-3C3B-6621-F15A6ABB1D90}"/>
              </a:ext>
            </a:extLst>
          </p:cNvPr>
          <p:cNvCxnSpPr/>
          <p:nvPr/>
        </p:nvCxnSpPr>
        <p:spPr>
          <a:xfrm flipV="1">
            <a:off x="5901856" y="5053846"/>
            <a:ext cx="1686061" cy="10436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160D9D9C-497E-BC92-056C-2478B5794454}"/>
              </a:ext>
            </a:extLst>
          </p:cNvPr>
          <p:cNvCxnSpPr/>
          <p:nvPr/>
        </p:nvCxnSpPr>
        <p:spPr>
          <a:xfrm>
            <a:off x="4604084" y="5023526"/>
            <a:ext cx="0" cy="6330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047D2790-9B41-C337-BDAE-3BA1E91B439B}"/>
              </a:ext>
            </a:extLst>
          </p:cNvPr>
          <p:cNvCxnSpPr/>
          <p:nvPr/>
        </p:nvCxnSpPr>
        <p:spPr>
          <a:xfrm>
            <a:off x="7659696" y="5023526"/>
            <a:ext cx="0" cy="6330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1C56DC79-F069-D196-9535-A7EF81B2E72E}"/>
              </a:ext>
            </a:extLst>
          </p:cNvPr>
          <p:cNvCxnSpPr>
            <a:stCxn id="9" idx="0"/>
          </p:cNvCxnSpPr>
          <p:nvPr/>
        </p:nvCxnSpPr>
        <p:spPr>
          <a:xfrm flipV="1">
            <a:off x="8875193" y="5540151"/>
            <a:ext cx="806218" cy="5745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75529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marL="0" marR="0" lvl="0" indent="0" algn="l" defTabSz="914400" rtl="0" eaLnBrk="1" fontAlgn="auto" latinLnBrk="0" hangingPunct="1">
              <a:lnSpc>
                <a:spcPct val="100000"/>
              </a:lnSpc>
              <a:spcBef>
                <a:spcPts val="1400"/>
              </a:spcBef>
              <a:spcAft>
                <a:spcPts val="0"/>
              </a:spcAft>
              <a:buClrTx/>
              <a:buSzTx/>
              <a:buFont typeface="Arial" panose="020B0604020202020204" pitchFamily="34" charset="0"/>
              <a:buNone/>
              <a:tabLst/>
              <a:defRPr/>
            </a:pPr>
            <a:r>
              <a:rPr kumimoji="0" lang="en-US" sz="2400" b="0" i="0" u="sng" strike="noStrike" kern="1200" cap="none" spc="0" normalizeH="0" baseline="0" noProof="0" dirty="0">
                <a:ln>
                  <a:noFill/>
                </a:ln>
                <a:solidFill>
                  <a:prstClr val="black"/>
                </a:solidFill>
                <a:effectLst/>
                <a:uLnTx/>
                <a:uFillTx/>
                <a:latin typeface="Abadi"/>
                <a:ea typeface="+mn-ea"/>
                <a:cs typeface="+mn-cs"/>
              </a:rPr>
              <a:t>For Explorative Data Analysis, following charts were used:</a:t>
            </a:r>
          </a:p>
          <a:p>
            <a:pPr marL="0" marR="0" lvl="0" indent="0" algn="l" defTabSz="914400" rtl="0" eaLnBrk="1" fontAlgn="auto" latinLnBrk="0" hangingPunct="1">
              <a:lnSpc>
                <a:spcPct val="100000"/>
              </a:lnSpc>
              <a:spcBef>
                <a:spcPts val="1400"/>
              </a:spcBef>
              <a:spcAft>
                <a:spcPts val="0"/>
              </a:spcAft>
              <a:buClrTx/>
              <a:buSzTx/>
              <a:buFont typeface="Arial" panose="020B0604020202020204" pitchFamily="34" charset="0"/>
              <a:buNone/>
              <a:tabLst/>
              <a:defRPr/>
            </a:pPr>
            <a:r>
              <a:rPr kumimoji="0" lang="en-US" sz="2000" b="1" i="0" u="none" strike="noStrike" kern="1200" cap="none" spc="0" normalizeH="0" baseline="0" noProof="0" dirty="0" err="1">
                <a:ln>
                  <a:noFill/>
                </a:ln>
                <a:solidFill>
                  <a:srgbClr val="0B49CB"/>
                </a:solidFill>
                <a:effectLst/>
                <a:uLnTx/>
                <a:uFillTx/>
                <a:latin typeface="Abadi"/>
                <a:ea typeface="+mn-ea"/>
                <a:cs typeface="+mn-cs"/>
              </a:rPr>
              <a:t>CatPlot</a:t>
            </a:r>
            <a:r>
              <a:rPr kumimoji="0" lang="en-US" sz="2000" b="0" i="0" u="none" strike="noStrike" kern="1200" cap="none" spc="0" normalizeH="0" baseline="0" noProof="0" dirty="0">
                <a:ln>
                  <a:noFill/>
                </a:ln>
                <a:solidFill>
                  <a:srgbClr val="A5A5A5">
                    <a:lumMod val="25000"/>
                  </a:srgbClr>
                </a:solidFill>
                <a:effectLst/>
                <a:uLnTx/>
                <a:uFillTx/>
                <a:latin typeface="Abadi"/>
                <a:ea typeface="+mn-ea"/>
                <a:cs typeface="+mn-cs"/>
              </a:rPr>
              <a:t> :</a:t>
            </a:r>
          </a:p>
          <a:p>
            <a:pPr marL="228600" marR="0" lvl="0" indent="-228600" algn="l" defTabSz="914400" rtl="0" eaLnBrk="1" fontAlgn="auto" latinLnBrk="0" hangingPunct="1">
              <a:lnSpc>
                <a:spcPct val="100000"/>
              </a:lnSpc>
              <a:spcBef>
                <a:spcPts val="14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err="1">
                <a:ln>
                  <a:noFill/>
                </a:ln>
                <a:solidFill>
                  <a:srgbClr val="1C7DDB"/>
                </a:solidFill>
                <a:effectLst/>
                <a:uLnTx/>
                <a:uFillTx/>
                <a:latin typeface="Abadi"/>
                <a:ea typeface="+mn-ea"/>
                <a:cs typeface="+mn-cs"/>
              </a:rPr>
              <a:t>FlightNumber</a:t>
            </a:r>
            <a:r>
              <a:rPr kumimoji="0" lang="en-US" sz="2000" b="0" i="0" u="none" strike="noStrike" kern="1200" cap="none" spc="0" normalizeH="0" baseline="0" noProof="0" dirty="0">
                <a:ln>
                  <a:noFill/>
                </a:ln>
                <a:solidFill>
                  <a:srgbClr val="1C7DDB"/>
                </a:solidFill>
                <a:effectLst/>
                <a:uLnTx/>
                <a:uFillTx/>
                <a:latin typeface="Abadi"/>
                <a:ea typeface="+mn-ea"/>
                <a:cs typeface="+mn-cs"/>
              </a:rPr>
              <a:t> vs </a:t>
            </a:r>
            <a:r>
              <a:rPr kumimoji="0" lang="en-US" sz="2000" b="0" i="0" u="none" strike="noStrike" kern="1200" cap="none" spc="0" normalizeH="0" baseline="0" noProof="0" dirty="0" err="1">
                <a:ln>
                  <a:noFill/>
                </a:ln>
                <a:solidFill>
                  <a:srgbClr val="1C7DDB"/>
                </a:solidFill>
                <a:effectLst/>
                <a:uLnTx/>
                <a:uFillTx/>
                <a:latin typeface="Abadi"/>
                <a:ea typeface="+mn-ea"/>
                <a:cs typeface="+mn-cs"/>
              </a:rPr>
              <a:t>LaunchSite</a:t>
            </a:r>
            <a:r>
              <a:rPr kumimoji="0" lang="en-US" sz="2000" b="0" i="0" u="none" strike="noStrike" kern="1200" cap="none" spc="0" normalizeH="0" baseline="0" noProof="0" dirty="0">
                <a:ln>
                  <a:noFill/>
                </a:ln>
                <a:solidFill>
                  <a:srgbClr val="1C7DDB"/>
                </a:solidFill>
                <a:effectLst/>
                <a:uLnTx/>
                <a:uFillTx/>
                <a:latin typeface="Abadi"/>
                <a:ea typeface="+mn-ea"/>
                <a:cs typeface="+mn-cs"/>
              </a:rPr>
              <a:t> </a:t>
            </a:r>
            <a:r>
              <a:rPr kumimoji="0" lang="en-US" sz="2000" b="0" i="0" u="none" strike="noStrike" kern="1200" cap="none" spc="0" normalizeH="0" baseline="0" noProof="0" dirty="0">
                <a:ln>
                  <a:noFill/>
                </a:ln>
                <a:solidFill>
                  <a:srgbClr val="A5A5A5">
                    <a:lumMod val="25000"/>
                  </a:srgbClr>
                </a:solidFill>
                <a:effectLst/>
                <a:uLnTx/>
                <a:uFillTx/>
                <a:latin typeface="Abadi"/>
                <a:ea typeface="+mn-ea"/>
                <a:cs typeface="+mn-cs"/>
              </a:rPr>
              <a:t>: To visualize the relationship between Flight Number and Launch Site</a:t>
            </a:r>
          </a:p>
          <a:p>
            <a:pPr marL="228600" marR="0" lvl="0" indent="-228600" algn="l" defTabSz="914400" rtl="0" eaLnBrk="1" fontAlgn="auto" latinLnBrk="0" hangingPunct="1">
              <a:lnSpc>
                <a:spcPct val="100000"/>
              </a:lnSpc>
              <a:spcBef>
                <a:spcPts val="14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1C7DDB"/>
                </a:solidFill>
                <a:effectLst/>
                <a:uLnTx/>
                <a:uFillTx/>
                <a:latin typeface="Abadi"/>
                <a:ea typeface="+mn-ea"/>
                <a:cs typeface="+mn-cs"/>
              </a:rPr>
              <a:t>Payload vs Launch Site </a:t>
            </a:r>
            <a:r>
              <a:rPr kumimoji="0" lang="en-US" sz="2000" b="0" i="0" u="none" strike="noStrike" kern="1200" cap="none" spc="0" normalizeH="0" baseline="0" noProof="0" dirty="0">
                <a:ln>
                  <a:noFill/>
                </a:ln>
                <a:solidFill>
                  <a:srgbClr val="A5A5A5">
                    <a:lumMod val="25000"/>
                  </a:srgbClr>
                </a:solidFill>
                <a:effectLst/>
                <a:uLnTx/>
                <a:uFillTx/>
                <a:latin typeface="Abadi"/>
                <a:ea typeface="+mn-ea"/>
                <a:cs typeface="+mn-cs"/>
              </a:rPr>
              <a:t>: To visualize the relationship between Payload and Launch Site</a:t>
            </a:r>
          </a:p>
          <a:p>
            <a:pPr marL="228600" marR="0" lvl="0" indent="-228600" algn="l" defTabSz="914400" rtl="0" eaLnBrk="1" fontAlgn="auto" latinLnBrk="0" hangingPunct="1">
              <a:lnSpc>
                <a:spcPct val="100000"/>
              </a:lnSpc>
              <a:spcBef>
                <a:spcPts val="14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err="1">
                <a:ln>
                  <a:noFill/>
                </a:ln>
                <a:solidFill>
                  <a:srgbClr val="1C7DDB"/>
                </a:solidFill>
                <a:effectLst/>
                <a:uLnTx/>
                <a:uFillTx/>
                <a:latin typeface="Abadi"/>
                <a:ea typeface="+mn-ea"/>
                <a:cs typeface="+mn-cs"/>
              </a:rPr>
              <a:t>FlightNumber</a:t>
            </a:r>
            <a:r>
              <a:rPr kumimoji="0" lang="en-US" sz="2000" b="0" i="0" u="none" strike="noStrike" kern="1200" cap="none" spc="0" normalizeH="0" baseline="0" noProof="0" dirty="0">
                <a:ln>
                  <a:noFill/>
                </a:ln>
                <a:solidFill>
                  <a:srgbClr val="1C7DDB"/>
                </a:solidFill>
                <a:effectLst/>
                <a:uLnTx/>
                <a:uFillTx/>
                <a:latin typeface="Abadi"/>
                <a:ea typeface="+mn-ea"/>
                <a:cs typeface="+mn-cs"/>
              </a:rPr>
              <a:t> vs Orbit type </a:t>
            </a:r>
            <a:r>
              <a:rPr kumimoji="0" lang="en-US" sz="2000" b="0" i="0" u="none" strike="noStrike" kern="1200" cap="none" spc="0" normalizeH="0" baseline="0" noProof="0" dirty="0">
                <a:ln>
                  <a:noFill/>
                </a:ln>
                <a:solidFill>
                  <a:srgbClr val="A5A5A5">
                    <a:lumMod val="25000"/>
                  </a:srgbClr>
                </a:solidFill>
                <a:effectLst/>
                <a:uLnTx/>
                <a:uFillTx/>
                <a:latin typeface="Abadi"/>
                <a:ea typeface="+mn-ea"/>
                <a:cs typeface="+mn-cs"/>
              </a:rPr>
              <a:t>: To visualize the relationship between Flight Number and Orbit type</a:t>
            </a:r>
          </a:p>
          <a:p>
            <a:pPr marL="228600" marR="0" lvl="0" indent="-228600" algn="l" defTabSz="914400" rtl="0" eaLnBrk="1" fontAlgn="auto" latinLnBrk="0" hangingPunct="1">
              <a:lnSpc>
                <a:spcPct val="100000"/>
              </a:lnSpc>
              <a:spcBef>
                <a:spcPts val="14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1C7DDB"/>
                </a:solidFill>
                <a:effectLst/>
                <a:uLnTx/>
                <a:uFillTx/>
                <a:latin typeface="Abadi"/>
                <a:ea typeface="+mn-ea"/>
                <a:cs typeface="+mn-cs"/>
              </a:rPr>
              <a:t>Payload vs Orbit type </a:t>
            </a:r>
            <a:r>
              <a:rPr kumimoji="0" lang="en-US" sz="2000" b="0" i="0" u="none" strike="noStrike" kern="1200" cap="none" spc="0" normalizeH="0" baseline="0" noProof="0" dirty="0">
                <a:ln>
                  <a:noFill/>
                </a:ln>
                <a:solidFill>
                  <a:srgbClr val="A5A5A5">
                    <a:lumMod val="25000"/>
                  </a:srgbClr>
                </a:solidFill>
                <a:effectLst/>
                <a:uLnTx/>
                <a:uFillTx/>
                <a:latin typeface="Abadi"/>
                <a:ea typeface="+mn-ea"/>
                <a:cs typeface="+mn-cs"/>
              </a:rPr>
              <a:t>: To visualize the relationship between Payload and Orbit type</a:t>
            </a: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marL="0" marR="0" lvl="0" indent="0" algn="l" defTabSz="914400" rtl="0" eaLnBrk="1" fontAlgn="auto" latinLnBrk="0" hangingPunct="1">
              <a:lnSpc>
                <a:spcPct val="100000"/>
              </a:lnSpc>
              <a:spcBef>
                <a:spcPts val="1400"/>
              </a:spcBef>
              <a:spcAft>
                <a:spcPts val="0"/>
              </a:spcAft>
              <a:buClrTx/>
              <a:buSzTx/>
              <a:buFont typeface="Arial" panose="020B0604020202020204" pitchFamily="34" charset="0"/>
              <a:buNone/>
              <a:tabLst/>
              <a:defRPr/>
            </a:pPr>
            <a:r>
              <a:rPr kumimoji="0" lang="en-US" sz="2000" b="1" i="0" u="none" strike="noStrike" kern="1200" cap="none" spc="0" normalizeH="0" baseline="0" noProof="0" dirty="0">
                <a:ln>
                  <a:noFill/>
                </a:ln>
                <a:solidFill>
                  <a:srgbClr val="0B49CB"/>
                </a:solidFill>
                <a:effectLst/>
                <a:uLnTx/>
                <a:uFillTx/>
                <a:latin typeface="Abadi"/>
                <a:ea typeface="+mn-ea"/>
                <a:cs typeface="+mn-cs"/>
              </a:rPr>
              <a:t>Bar Chart</a:t>
            </a:r>
            <a:endParaRPr kumimoji="0" lang="en-US" sz="2000" b="0" i="0" u="none" strike="noStrike" kern="1200" cap="none" spc="0" normalizeH="0" baseline="0" noProof="0" dirty="0">
              <a:ln>
                <a:noFill/>
              </a:ln>
              <a:solidFill>
                <a:srgbClr val="A5A5A5">
                  <a:lumMod val="25000"/>
                </a:srgbClr>
              </a:solidFill>
              <a:effectLst/>
              <a:uLnTx/>
              <a:uFillTx/>
              <a:latin typeface="Abadi"/>
              <a:ea typeface="+mn-ea"/>
              <a:cs typeface="+mn-cs"/>
            </a:endParaRPr>
          </a:p>
          <a:p>
            <a:pPr marL="228600" marR="0" lvl="0" indent="-228600" algn="l" defTabSz="914400" rtl="0" eaLnBrk="1" fontAlgn="auto" latinLnBrk="0" hangingPunct="1">
              <a:lnSpc>
                <a:spcPct val="100000"/>
              </a:lnSpc>
              <a:spcBef>
                <a:spcPts val="14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1C7DDB"/>
                </a:solidFill>
                <a:effectLst/>
                <a:uLnTx/>
                <a:uFillTx/>
                <a:latin typeface="Abadi"/>
                <a:ea typeface="+mn-ea"/>
                <a:cs typeface="+mn-cs"/>
              </a:rPr>
              <a:t>Orbit vs Success Rate </a:t>
            </a:r>
            <a:r>
              <a:rPr kumimoji="0" lang="en-US" sz="2000" b="0" i="0" u="none" strike="noStrike" kern="1200" cap="none" spc="0" normalizeH="0" baseline="0" noProof="0" dirty="0">
                <a:ln>
                  <a:noFill/>
                </a:ln>
                <a:solidFill>
                  <a:srgbClr val="A5A5A5">
                    <a:lumMod val="25000"/>
                  </a:srgbClr>
                </a:solidFill>
                <a:effectLst/>
                <a:uLnTx/>
                <a:uFillTx/>
                <a:latin typeface="Abadi"/>
                <a:ea typeface="+mn-ea"/>
                <a:cs typeface="+mn-cs"/>
              </a:rPr>
              <a:t>: To visualize the relationship between success rate of each orbit type</a:t>
            </a:r>
          </a:p>
          <a:p>
            <a:pPr marL="0" marR="0" lvl="0" indent="0" algn="l" defTabSz="914400" rtl="0" eaLnBrk="1" fontAlgn="auto" latinLnBrk="0" hangingPunct="1">
              <a:lnSpc>
                <a:spcPct val="100000"/>
              </a:lnSpc>
              <a:spcBef>
                <a:spcPts val="1400"/>
              </a:spcBef>
              <a:spcAft>
                <a:spcPts val="0"/>
              </a:spcAft>
              <a:buClrTx/>
              <a:buSzTx/>
              <a:buFont typeface="Arial" panose="020B0604020202020204" pitchFamily="34" charset="0"/>
              <a:buNone/>
              <a:tabLst/>
              <a:defRPr/>
            </a:pPr>
            <a:r>
              <a:rPr kumimoji="0" lang="en-US" sz="2200" b="1" i="0" u="none" strike="noStrike" kern="1200" cap="none" spc="0" normalizeH="0" baseline="0" noProof="0" dirty="0">
                <a:ln>
                  <a:noFill/>
                </a:ln>
                <a:solidFill>
                  <a:srgbClr val="0B49CB"/>
                </a:solidFill>
                <a:effectLst/>
                <a:uLnTx/>
                <a:uFillTx/>
                <a:latin typeface="Abadi"/>
                <a:ea typeface="+mn-ea"/>
                <a:cs typeface="+mn-cs"/>
              </a:rPr>
              <a:t>Line chart</a:t>
            </a:r>
          </a:p>
          <a:p>
            <a:pPr marL="228600" marR="0" lvl="0" indent="-228600" algn="l" defTabSz="914400" rtl="0" eaLnBrk="1" fontAlgn="auto" latinLnBrk="0" hangingPunct="1">
              <a:lnSpc>
                <a:spcPct val="100000"/>
              </a:lnSpc>
              <a:spcBef>
                <a:spcPts val="1400"/>
              </a:spcBef>
              <a:spcAft>
                <a:spcPts val="0"/>
              </a:spcAft>
              <a:buClrTx/>
              <a:buSzTx/>
              <a:buFont typeface="Arial" panose="020B0604020202020204" pitchFamily="34" charset="0"/>
              <a:buChar char="•"/>
              <a:tabLst/>
              <a:defRPr/>
            </a:pPr>
            <a:r>
              <a:rPr kumimoji="0" lang="en-US" sz="2200" b="0" i="0" u="none" strike="noStrike" kern="1200" cap="none" spc="0" normalizeH="0" baseline="0" noProof="0" dirty="0">
                <a:ln>
                  <a:noFill/>
                </a:ln>
                <a:solidFill>
                  <a:srgbClr val="1C7DDB"/>
                </a:solidFill>
                <a:effectLst/>
                <a:uLnTx/>
                <a:uFillTx/>
                <a:latin typeface="Abadi"/>
                <a:ea typeface="+mn-ea"/>
                <a:cs typeface="+mn-cs"/>
              </a:rPr>
              <a:t>Year vs Class </a:t>
            </a:r>
            <a:r>
              <a:rPr kumimoji="0" lang="en-US" sz="2200" b="0" i="0" u="none" strike="noStrike" kern="1200" cap="none" spc="0" normalizeH="0" baseline="0" noProof="0" dirty="0">
                <a:ln>
                  <a:noFill/>
                </a:ln>
                <a:solidFill>
                  <a:srgbClr val="A5A5A5">
                    <a:lumMod val="25000"/>
                  </a:srgbClr>
                </a:solidFill>
                <a:effectLst/>
                <a:uLnTx/>
                <a:uFillTx/>
                <a:latin typeface="Abadi"/>
                <a:ea typeface="+mn-ea"/>
                <a:cs typeface="+mn-cs"/>
              </a:rPr>
              <a:t>: To visualize the launch success yearly trend.</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1400" b="0" i="0" u="none" strike="noStrike" kern="1200" cap="none" spc="0" normalizeH="0" baseline="0" noProof="0" dirty="0">
              <a:ln>
                <a:noFill/>
              </a:ln>
              <a:solidFill>
                <a:srgbClr val="000000"/>
              </a:solidFill>
              <a:effectLst/>
              <a:uLnTx/>
              <a:uFillTx/>
              <a:latin typeface="Abadi" panose="020B0604020104020204"/>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400" b="0" i="0" u="none" strike="noStrike" kern="1200" cap="none" spc="0" normalizeH="0" baseline="0" noProof="0" dirty="0">
                <a:ln>
                  <a:noFill/>
                </a:ln>
                <a:solidFill>
                  <a:prstClr val="black"/>
                </a:solidFill>
                <a:effectLst/>
                <a:uLnTx/>
                <a:uFillTx/>
                <a:latin typeface="Abadi" panose="020B0604020104020204"/>
                <a:ea typeface="+mn-ea"/>
                <a:cs typeface="+mn-cs"/>
                <a:hlinkClick r:id="rId3"/>
              </a:rPr>
              <a:t>GitHub URL of the completed EDA with data visualization notebook</a:t>
            </a:r>
            <a:endParaRPr kumimoji="0" lang="en-US" sz="2000" b="0" i="0" u="none" strike="noStrike" kern="1200" cap="none" spc="0" normalizeH="0" baseline="0" noProof="0" dirty="0">
              <a:ln>
                <a:noFill/>
              </a:ln>
              <a:solidFill>
                <a:srgbClr val="A5A5A5">
                  <a:lumMod val="25000"/>
                </a:srgbClr>
              </a:solidFill>
              <a:effectLst/>
              <a:uLnTx/>
              <a:uFillTx/>
              <a:latin typeface="Abadi"/>
              <a:ea typeface="+mn-ea"/>
              <a:cs typeface="+mn-cs"/>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 [Continued]</a:t>
            </a:r>
          </a:p>
        </p:txBody>
      </p:sp>
    </p:spTree>
    <p:extLst>
      <p:ext uri="{BB962C8B-B14F-4D97-AF65-F5344CB8AC3E}">
        <p14:creationId xmlns:p14="http://schemas.microsoft.com/office/powerpoint/2010/main" val="5561096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marL="0" marR="0" lvl="0" indent="0" algn="l" defTabSz="914400" rtl="0" eaLnBrk="1" fontAlgn="auto" latinLnBrk="0" hangingPunct="1">
              <a:lnSpc>
                <a:spcPct val="100000"/>
              </a:lnSpc>
              <a:spcBef>
                <a:spcPts val="1400"/>
              </a:spcBef>
              <a:spcAft>
                <a:spcPts val="0"/>
              </a:spcAft>
              <a:buClrTx/>
              <a:buSzTx/>
              <a:buFont typeface="Arial" panose="020B0604020202020204" pitchFamily="34" charset="0"/>
              <a:buNone/>
              <a:tabLst/>
              <a:defRPr/>
            </a:pPr>
            <a:r>
              <a:rPr kumimoji="0" lang="en-US" sz="2200" b="0" i="0" u="none" strike="noStrike" kern="1200" cap="none" spc="0" normalizeH="0" baseline="0" noProof="0" dirty="0">
                <a:ln>
                  <a:noFill/>
                </a:ln>
                <a:solidFill>
                  <a:srgbClr val="A5A5A5">
                    <a:lumMod val="25000"/>
                  </a:srgbClr>
                </a:solidFill>
                <a:effectLst/>
                <a:uLnTx/>
                <a:uFillTx/>
                <a:latin typeface="Abadi"/>
                <a:ea typeface="+mn-ea"/>
                <a:cs typeface="+mn-cs"/>
              </a:rPr>
              <a:t>SQL queries performed :</a:t>
            </a:r>
          </a:p>
          <a:p>
            <a:pPr marL="228600" marR="0" lvl="0" indent="-228600" algn="l" defTabSz="914400" rtl="0" eaLnBrk="1" fontAlgn="auto" latinLnBrk="0" hangingPunct="1">
              <a:lnSpc>
                <a:spcPct val="100000"/>
              </a:lnSpc>
              <a:spcBef>
                <a:spcPts val="1400"/>
              </a:spcBef>
              <a:spcAft>
                <a:spcPts val="0"/>
              </a:spcAft>
              <a:buClrTx/>
              <a:buSzTx/>
              <a:buFont typeface="Arial" panose="020B0604020202020204" pitchFamily="34" charset="0"/>
              <a:buChar char="•"/>
              <a:tabLst/>
              <a:defRPr/>
            </a:pPr>
            <a:r>
              <a:rPr kumimoji="0" lang="en-US" sz="2200" b="0" i="0" u="none" strike="noStrike" kern="1200" cap="none" spc="0" normalizeH="0" baseline="0" noProof="0" dirty="0">
                <a:ln>
                  <a:noFill/>
                </a:ln>
                <a:solidFill>
                  <a:srgbClr val="A5A5A5">
                    <a:lumMod val="25000"/>
                  </a:srgbClr>
                </a:solidFill>
                <a:effectLst/>
                <a:uLnTx/>
                <a:uFillTx/>
                <a:latin typeface="Abadi"/>
                <a:ea typeface="+mn-ea"/>
                <a:cs typeface="+mn-cs"/>
              </a:rPr>
              <a:t>To display the names of the unique launch sites in the space mission</a:t>
            </a:r>
          </a:p>
          <a:p>
            <a:pPr marL="228600" marR="0" lvl="0" indent="-228600" algn="l" defTabSz="914400" rtl="0" eaLnBrk="1" fontAlgn="auto" latinLnBrk="0" hangingPunct="1">
              <a:lnSpc>
                <a:spcPct val="100000"/>
              </a:lnSpc>
              <a:spcBef>
                <a:spcPts val="1400"/>
              </a:spcBef>
              <a:spcAft>
                <a:spcPts val="0"/>
              </a:spcAft>
              <a:buClrTx/>
              <a:buSzTx/>
              <a:buFont typeface="Arial" panose="020B0604020202020204" pitchFamily="34" charset="0"/>
              <a:buChar char="•"/>
              <a:tabLst/>
              <a:defRPr/>
            </a:pPr>
            <a:r>
              <a:rPr kumimoji="0" lang="en-US" sz="2200" b="0" i="0" u="none" strike="noStrike" kern="1200" cap="none" spc="0" normalizeH="0" baseline="0" noProof="0" dirty="0">
                <a:ln>
                  <a:noFill/>
                </a:ln>
                <a:solidFill>
                  <a:srgbClr val="A5A5A5">
                    <a:lumMod val="25000"/>
                  </a:srgbClr>
                </a:solidFill>
                <a:effectLst/>
                <a:uLnTx/>
                <a:uFillTx/>
                <a:latin typeface="Abadi"/>
                <a:ea typeface="+mn-ea"/>
                <a:cs typeface="+mn-cs"/>
              </a:rPr>
              <a:t>To display 5 records where launch sites begin with the string 'CCA’</a:t>
            </a:r>
          </a:p>
          <a:p>
            <a:pPr marL="228600" marR="0" lvl="0" indent="-228600" algn="l" defTabSz="914400" rtl="0" eaLnBrk="1" fontAlgn="auto" latinLnBrk="0" hangingPunct="1">
              <a:lnSpc>
                <a:spcPct val="100000"/>
              </a:lnSpc>
              <a:spcBef>
                <a:spcPts val="1400"/>
              </a:spcBef>
              <a:spcAft>
                <a:spcPts val="0"/>
              </a:spcAft>
              <a:buClrTx/>
              <a:buSzTx/>
              <a:buFont typeface="Arial" panose="020B0604020202020204" pitchFamily="34" charset="0"/>
              <a:buChar char="•"/>
              <a:tabLst/>
              <a:defRPr/>
            </a:pPr>
            <a:r>
              <a:rPr kumimoji="0" lang="en-US" sz="2200" b="0" i="0" u="none" strike="noStrike" kern="1200" cap="none" spc="0" normalizeH="0" baseline="0" noProof="0" dirty="0">
                <a:ln>
                  <a:noFill/>
                </a:ln>
                <a:solidFill>
                  <a:srgbClr val="A5A5A5">
                    <a:lumMod val="25000"/>
                  </a:srgbClr>
                </a:solidFill>
                <a:effectLst/>
                <a:uLnTx/>
                <a:uFillTx/>
                <a:latin typeface="Abadi"/>
                <a:ea typeface="+mn-ea"/>
                <a:cs typeface="+mn-cs"/>
              </a:rPr>
              <a:t>To display the total payload mass carried by boosters launched by NASA (CRS)</a:t>
            </a:r>
          </a:p>
          <a:p>
            <a:pPr marL="228600" marR="0" lvl="0" indent="-228600" algn="l" defTabSz="914400" rtl="0" eaLnBrk="1" fontAlgn="auto" latinLnBrk="0" hangingPunct="1">
              <a:lnSpc>
                <a:spcPct val="100000"/>
              </a:lnSpc>
              <a:spcBef>
                <a:spcPts val="1400"/>
              </a:spcBef>
              <a:spcAft>
                <a:spcPts val="0"/>
              </a:spcAft>
              <a:buClrTx/>
              <a:buSzTx/>
              <a:buFont typeface="Arial" panose="020B0604020202020204" pitchFamily="34" charset="0"/>
              <a:buChar char="•"/>
              <a:tabLst/>
              <a:defRPr/>
            </a:pPr>
            <a:r>
              <a:rPr kumimoji="0" lang="en-US" sz="2200" b="0" i="0" u="none" strike="noStrike" kern="1200" cap="none" spc="0" normalizeH="0" baseline="0" noProof="0" dirty="0">
                <a:ln>
                  <a:noFill/>
                </a:ln>
                <a:solidFill>
                  <a:srgbClr val="A5A5A5">
                    <a:lumMod val="25000"/>
                  </a:srgbClr>
                </a:solidFill>
                <a:effectLst/>
                <a:uLnTx/>
                <a:uFillTx/>
                <a:latin typeface="Abadi"/>
                <a:ea typeface="+mn-ea"/>
                <a:cs typeface="+mn-cs"/>
              </a:rPr>
              <a:t>To display average payload mass carried by booster version “F9 v1.1”</a:t>
            </a:r>
          </a:p>
          <a:p>
            <a:pPr marL="228600" marR="0" lvl="0" indent="-228600" algn="l" defTabSz="914400" rtl="0" eaLnBrk="1" fontAlgn="auto" latinLnBrk="0" hangingPunct="1">
              <a:lnSpc>
                <a:spcPct val="100000"/>
              </a:lnSpc>
              <a:spcBef>
                <a:spcPts val="1400"/>
              </a:spcBef>
              <a:spcAft>
                <a:spcPts val="0"/>
              </a:spcAft>
              <a:buClrTx/>
              <a:buSzTx/>
              <a:buFont typeface="Arial" panose="020B0604020202020204" pitchFamily="34" charset="0"/>
              <a:buChar char="•"/>
              <a:tabLst/>
              <a:defRPr/>
            </a:pPr>
            <a:r>
              <a:rPr kumimoji="0" lang="en-US" sz="2200" b="0" i="0" u="none" strike="noStrike" kern="1200" cap="none" spc="0" normalizeH="0" baseline="0" noProof="0" dirty="0">
                <a:ln>
                  <a:noFill/>
                </a:ln>
                <a:solidFill>
                  <a:srgbClr val="A5A5A5">
                    <a:lumMod val="25000"/>
                  </a:srgbClr>
                </a:solidFill>
                <a:effectLst/>
                <a:uLnTx/>
                <a:uFillTx/>
                <a:latin typeface="Abadi"/>
                <a:ea typeface="+mn-ea"/>
                <a:cs typeface="+mn-cs"/>
              </a:rPr>
              <a:t>To list the date when the first successful landing outcome in ground pad was achieved</a:t>
            </a:r>
          </a:p>
          <a:p>
            <a:pPr marL="228600" marR="0" lvl="0" indent="-228600" algn="l" defTabSz="914400" rtl="0" eaLnBrk="1" fontAlgn="auto" latinLnBrk="0" hangingPunct="1">
              <a:lnSpc>
                <a:spcPct val="100000"/>
              </a:lnSpc>
              <a:spcBef>
                <a:spcPts val="1400"/>
              </a:spcBef>
              <a:spcAft>
                <a:spcPts val="0"/>
              </a:spcAft>
              <a:buClrTx/>
              <a:buSzTx/>
              <a:buFont typeface="Arial" panose="020B0604020202020204" pitchFamily="34" charset="0"/>
              <a:buChar char="•"/>
              <a:tabLst/>
              <a:defRPr/>
            </a:pPr>
            <a:r>
              <a:rPr kumimoji="0" lang="en-US" sz="2200" b="0" i="0" u="none" strike="noStrike" kern="1200" cap="none" spc="0" normalizeH="0" baseline="0" noProof="0" dirty="0">
                <a:ln>
                  <a:noFill/>
                </a:ln>
                <a:solidFill>
                  <a:srgbClr val="A5A5A5">
                    <a:lumMod val="25000"/>
                  </a:srgbClr>
                </a:solidFill>
                <a:effectLst/>
                <a:uLnTx/>
                <a:uFillTx/>
                <a:latin typeface="Abadi"/>
                <a:ea typeface="+mn-ea"/>
                <a:cs typeface="+mn-cs"/>
              </a:rPr>
              <a:t>To list the names of the boosters which have success in drone ship and have payload mass greater than 4000 but less than 6000</a:t>
            </a: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marL="0" marR="0" lvl="0" indent="0" algn="l" defTabSz="914400" rtl="0" eaLnBrk="1" fontAlgn="auto" latinLnBrk="0" hangingPunct="1">
              <a:lnSpc>
                <a:spcPct val="100000"/>
              </a:lnSpc>
              <a:spcBef>
                <a:spcPts val="1400"/>
              </a:spcBef>
              <a:spcAft>
                <a:spcPts val="0"/>
              </a:spcAft>
              <a:buClrTx/>
              <a:buSzTx/>
              <a:buFont typeface="Arial" panose="020B0604020202020204" pitchFamily="34" charset="0"/>
              <a:buNone/>
              <a:tabLst/>
              <a:defRPr/>
            </a:pPr>
            <a:r>
              <a:rPr kumimoji="0" lang="en-US" sz="2200" b="0" i="0" u="none" strike="noStrike" kern="1200" cap="none" spc="0" normalizeH="0" baseline="0" noProof="0" dirty="0">
                <a:ln>
                  <a:noFill/>
                </a:ln>
                <a:solidFill>
                  <a:srgbClr val="A5A5A5">
                    <a:lumMod val="25000"/>
                  </a:srgbClr>
                </a:solidFill>
                <a:effectLst/>
                <a:uLnTx/>
                <a:uFillTx/>
                <a:latin typeface="Abadi"/>
                <a:ea typeface="+mn-ea"/>
                <a:cs typeface="+mn-cs"/>
              </a:rPr>
              <a:t>SQL queries performed:</a:t>
            </a:r>
          </a:p>
          <a:p>
            <a:pPr marL="228600" marR="0" lvl="0" indent="-228600" algn="l" defTabSz="914400" rtl="0" eaLnBrk="1" fontAlgn="auto" latinLnBrk="0" hangingPunct="1">
              <a:lnSpc>
                <a:spcPct val="100000"/>
              </a:lnSpc>
              <a:spcBef>
                <a:spcPts val="1400"/>
              </a:spcBef>
              <a:spcAft>
                <a:spcPts val="0"/>
              </a:spcAft>
              <a:buClrTx/>
              <a:buSzTx/>
              <a:buFont typeface="Arial" panose="020B0604020202020204" pitchFamily="34" charset="0"/>
              <a:buChar char="•"/>
              <a:tabLst/>
              <a:defRPr/>
            </a:pPr>
            <a:r>
              <a:rPr kumimoji="0" lang="en-US" sz="2200" b="0" i="0" u="none" strike="noStrike" kern="1200" cap="none" spc="0" normalizeH="0" baseline="0" noProof="0" dirty="0">
                <a:ln>
                  <a:noFill/>
                </a:ln>
                <a:solidFill>
                  <a:srgbClr val="A5A5A5">
                    <a:lumMod val="25000"/>
                  </a:srgbClr>
                </a:solidFill>
                <a:effectLst/>
                <a:uLnTx/>
                <a:uFillTx/>
                <a:latin typeface="Abadi"/>
                <a:ea typeface="+mn-ea"/>
                <a:cs typeface="+mn-cs"/>
              </a:rPr>
              <a:t>To list the total number of successful and failure mission outcomes</a:t>
            </a:r>
          </a:p>
          <a:p>
            <a:pPr marL="228600" marR="0" lvl="0" indent="-228600" algn="l" defTabSz="914400" rtl="0" eaLnBrk="1" fontAlgn="auto" latinLnBrk="0" hangingPunct="1">
              <a:lnSpc>
                <a:spcPct val="100000"/>
              </a:lnSpc>
              <a:spcBef>
                <a:spcPts val="1400"/>
              </a:spcBef>
              <a:spcAft>
                <a:spcPts val="0"/>
              </a:spcAft>
              <a:buClrTx/>
              <a:buSzTx/>
              <a:buFont typeface="Arial" panose="020B0604020202020204" pitchFamily="34" charset="0"/>
              <a:buChar char="•"/>
              <a:tabLst/>
              <a:defRPr/>
            </a:pPr>
            <a:r>
              <a:rPr kumimoji="0" lang="en-US" sz="2200" b="0" i="0" u="none" strike="noStrike" kern="1200" cap="none" spc="0" normalizeH="0" baseline="0" noProof="0" dirty="0">
                <a:ln>
                  <a:noFill/>
                </a:ln>
                <a:solidFill>
                  <a:srgbClr val="A5A5A5">
                    <a:lumMod val="25000"/>
                  </a:srgbClr>
                </a:solidFill>
                <a:effectLst/>
                <a:uLnTx/>
                <a:uFillTx/>
                <a:latin typeface="Abadi"/>
                <a:ea typeface="+mn-ea"/>
                <a:cs typeface="+mn-cs"/>
              </a:rPr>
              <a:t>To list the names of the booster versions which have carried the maximum payload mass. Use a subquery</a:t>
            </a:r>
          </a:p>
          <a:p>
            <a:pPr marL="228600" marR="0" lvl="0" indent="-228600" algn="l" defTabSz="914400" rtl="0" eaLnBrk="1" fontAlgn="auto" latinLnBrk="0" hangingPunct="1">
              <a:lnSpc>
                <a:spcPct val="100000"/>
              </a:lnSpc>
              <a:spcBef>
                <a:spcPts val="1400"/>
              </a:spcBef>
              <a:spcAft>
                <a:spcPts val="0"/>
              </a:spcAft>
              <a:buClrTx/>
              <a:buSzTx/>
              <a:buFont typeface="Arial" panose="020B0604020202020204" pitchFamily="34" charset="0"/>
              <a:buChar char="•"/>
              <a:tabLst/>
              <a:defRPr/>
            </a:pPr>
            <a:r>
              <a:rPr kumimoji="0" lang="en-US" sz="2200" b="0" i="0" u="none" strike="noStrike" kern="1200" cap="none" spc="0" normalizeH="0" baseline="0" noProof="0" dirty="0">
                <a:ln>
                  <a:noFill/>
                </a:ln>
                <a:solidFill>
                  <a:srgbClr val="A5A5A5">
                    <a:lumMod val="25000"/>
                  </a:srgbClr>
                </a:solidFill>
                <a:effectLst/>
                <a:uLnTx/>
                <a:uFillTx/>
                <a:latin typeface="Abadi"/>
                <a:ea typeface="+mn-ea"/>
                <a:cs typeface="+mn-cs"/>
              </a:rPr>
              <a:t>To list the failed landing outcomes in drone ship, their booster versions, and launch site names for in year 2015</a:t>
            </a:r>
          </a:p>
          <a:p>
            <a:pPr marL="228600" marR="0" lvl="0" indent="-228600" algn="l" defTabSz="914400" rtl="0" eaLnBrk="1" fontAlgn="auto" latinLnBrk="0" hangingPunct="1">
              <a:lnSpc>
                <a:spcPct val="100000"/>
              </a:lnSpc>
              <a:spcBef>
                <a:spcPts val="1400"/>
              </a:spcBef>
              <a:spcAft>
                <a:spcPts val="0"/>
              </a:spcAft>
              <a:buClrTx/>
              <a:buSzTx/>
              <a:buFont typeface="Arial" panose="020B0604020202020204" pitchFamily="34" charset="0"/>
              <a:buChar char="•"/>
              <a:tabLst/>
              <a:defRPr/>
            </a:pPr>
            <a:r>
              <a:rPr kumimoji="0" lang="en-US" sz="2200" b="0" i="0" u="none" strike="noStrike" kern="1200" cap="none" spc="0" normalizeH="0" baseline="0" noProof="0" dirty="0">
                <a:ln>
                  <a:noFill/>
                </a:ln>
                <a:solidFill>
                  <a:srgbClr val="A5A5A5">
                    <a:lumMod val="25000"/>
                  </a:srgbClr>
                </a:solidFill>
                <a:effectLst/>
                <a:uLnTx/>
                <a:uFillTx/>
                <a:latin typeface="Abadi"/>
                <a:ea typeface="+mn-ea"/>
                <a:cs typeface="+mn-cs"/>
              </a:rPr>
              <a:t>To rank the count of landing outcomes (such as Failure (drone ship) or Success (ground pad)) between the date 2010-06-04 and 2017-03-20, in descending order</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400" b="0" i="0" u="none" strike="noStrike" kern="1200" cap="none" spc="0" normalizeH="0" baseline="0" noProof="0" dirty="0">
                <a:ln>
                  <a:noFill/>
                </a:ln>
                <a:solidFill>
                  <a:prstClr val="black"/>
                </a:solidFill>
                <a:effectLst/>
                <a:uLnTx/>
                <a:uFillTx/>
                <a:latin typeface="Abadi" panose="020B0604020104020204"/>
                <a:ea typeface="+mn-ea"/>
                <a:cs typeface="+mn-cs"/>
                <a:hlinkClick r:id="rId3"/>
              </a:rPr>
              <a:t>GitHub URL of the completed EDA with SQL notebook</a:t>
            </a:r>
            <a:endParaRPr kumimoji="0" lang="en-US" sz="2200" b="0" i="0" u="none" strike="noStrike" kern="1200" cap="none" spc="0" normalizeH="0" baseline="0" noProof="0" dirty="0">
              <a:ln>
                <a:noFill/>
              </a:ln>
              <a:solidFill>
                <a:srgbClr val="A5A5A5">
                  <a:lumMod val="25000"/>
                </a:srgbClr>
              </a:solidFill>
              <a:effectLst/>
              <a:uLnTx/>
              <a:uFillTx/>
              <a:latin typeface="Abadi"/>
              <a:ea typeface="+mn-ea"/>
              <a:cs typeface="+mn-cs"/>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 [Continued]</a:t>
            </a:r>
            <a:endParaRPr lang="en-US" dirty="0">
              <a:solidFill>
                <a:srgbClr val="0B49CB"/>
              </a:solidFill>
            </a:endParaRPr>
          </a:p>
        </p:txBody>
      </p:sp>
    </p:spTree>
    <p:extLst>
      <p:ext uri="{BB962C8B-B14F-4D97-AF65-F5344CB8AC3E}">
        <p14:creationId xmlns:p14="http://schemas.microsoft.com/office/powerpoint/2010/main" val="14454489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lnSpcReduction="10000"/>
          </a:bodyPr>
          <a:lstStyle/>
          <a:p>
            <a:pPr marL="0" marR="0" lvl="0" indent="0" algn="l" defTabSz="914400" rtl="0" eaLnBrk="1" fontAlgn="auto" latinLnBrk="0" hangingPunct="1">
              <a:lnSpc>
                <a:spcPct val="100000"/>
              </a:lnSpc>
              <a:spcBef>
                <a:spcPts val="1400"/>
              </a:spcBef>
              <a:spcAft>
                <a:spcPts val="0"/>
              </a:spcAft>
              <a:buClrTx/>
              <a:buSzTx/>
              <a:buFont typeface="Arial" panose="020B0604020202020204" pitchFamily="34" charset="0"/>
              <a:buNone/>
              <a:tabLst/>
              <a:defRPr/>
            </a:pPr>
            <a:r>
              <a:rPr kumimoji="0" lang="en-US" sz="2200" b="0" i="0" u="sng" strike="noStrike" kern="1200" cap="none" spc="0" normalizeH="0" baseline="0" noProof="0" dirty="0">
                <a:ln>
                  <a:noFill/>
                </a:ln>
                <a:solidFill>
                  <a:srgbClr val="A5A5A5">
                    <a:lumMod val="25000"/>
                  </a:srgbClr>
                </a:solidFill>
                <a:effectLst/>
                <a:uLnTx/>
                <a:uFillTx/>
                <a:latin typeface="Abadi" panose="020B0604020104020204" pitchFamily="34" charset="0"/>
                <a:ea typeface="+mn-ea"/>
                <a:cs typeface="+mn-cs"/>
              </a:rPr>
              <a:t>Map objects which are created and added to the folium map are given below :</a:t>
            </a:r>
          </a:p>
          <a:p>
            <a:pPr marL="228600" marR="0" lvl="0" indent="-228600" algn="l" defTabSz="914400" rtl="0" eaLnBrk="1" fontAlgn="auto" latinLnBrk="0" hangingPunct="1">
              <a:lnSpc>
                <a:spcPct val="100000"/>
              </a:lnSpc>
              <a:spcBef>
                <a:spcPts val="14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A5A5A5">
                    <a:lumMod val="25000"/>
                  </a:srgbClr>
                </a:solidFill>
                <a:effectLst/>
                <a:uLnTx/>
                <a:uFillTx/>
                <a:latin typeface="Abadi" panose="020B0604020104020204" pitchFamily="34" charset="0"/>
                <a:ea typeface="+mn-ea"/>
                <a:cs typeface="+mn-cs"/>
              </a:rPr>
              <a:t>Markers : It marked a specific area with a text label on a specific coordinate</a:t>
            </a:r>
          </a:p>
          <a:p>
            <a:pPr marL="228600" marR="0" lvl="0" indent="-228600" algn="l" defTabSz="914400" rtl="0" eaLnBrk="1" fontAlgn="auto" latinLnBrk="0" hangingPunct="1">
              <a:lnSpc>
                <a:spcPct val="100000"/>
              </a:lnSpc>
              <a:spcBef>
                <a:spcPts val="14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A5A5A5">
                    <a:lumMod val="25000"/>
                  </a:srgbClr>
                </a:solidFill>
                <a:effectLst/>
                <a:uLnTx/>
                <a:uFillTx/>
                <a:latin typeface="Abadi" panose="020B0604020104020204" pitchFamily="34" charset="0"/>
                <a:ea typeface="+mn-ea"/>
                <a:cs typeface="+mn-cs"/>
              </a:rPr>
              <a:t>Circles : It highlighted circle area with a text label on a specific coordinate</a:t>
            </a:r>
          </a:p>
          <a:p>
            <a:pPr marL="228600" marR="0" lvl="0" indent="-228600" algn="l" defTabSz="914400" rtl="0" eaLnBrk="1" fontAlgn="auto" latinLnBrk="0" hangingPunct="1">
              <a:lnSpc>
                <a:spcPct val="100000"/>
              </a:lnSpc>
              <a:spcBef>
                <a:spcPts val="14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err="1">
                <a:ln>
                  <a:noFill/>
                </a:ln>
                <a:solidFill>
                  <a:srgbClr val="A5A5A5">
                    <a:lumMod val="25000"/>
                  </a:srgbClr>
                </a:solidFill>
                <a:effectLst/>
                <a:uLnTx/>
                <a:uFillTx/>
                <a:latin typeface="Abadi" panose="020B0604020104020204" pitchFamily="34" charset="0"/>
                <a:ea typeface="+mn-ea"/>
                <a:cs typeface="+mn-cs"/>
              </a:rPr>
              <a:t>MarkerCluster</a:t>
            </a:r>
            <a:r>
              <a:rPr kumimoji="0" lang="en-US" sz="2000" b="0" i="0" u="none" strike="noStrike" kern="1200" cap="none" spc="0" normalizeH="0" baseline="0" noProof="0" dirty="0">
                <a:ln>
                  <a:noFill/>
                </a:ln>
                <a:solidFill>
                  <a:srgbClr val="A5A5A5">
                    <a:lumMod val="25000"/>
                  </a:srgbClr>
                </a:solidFill>
                <a:effectLst/>
                <a:uLnTx/>
                <a:uFillTx/>
                <a:latin typeface="Abadi" panose="020B0604020104020204" pitchFamily="34" charset="0"/>
                <a:ea typeface="+mn-ea"/>
                <a:cs typeface="+mn-cs"/>
              </a:rPr>
              <a:t> :  Marker clusters are used to simplify the containing many markers having the same coordinates. </a:t>
            </a:r>
          </a:p>
          <a:p>
            <a:pPr marL="228600" marR="0" lvl="0" indent="-228600" algn="l" defTabSz="914400" rtl="0" eaLnBrk="1" fontAlgn="auto" latinLnBrk="0" hangingPunct="1">
              <a:lnSpc>
                <a:spcPct val="100000"/>
              </a:lnSpc>
              <a:spcBef>
                <a:spcPts val="14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err="1">
                <a:ln>
                  <a:noFill/>
                </a:ln>
                <a:solidFill>
                  <a:srgbClr val="A5A5A5">
                    <a:lumMod val="25000"/>
                  </a:srgbClr>
                </a:solidFill>
                <a:effectLst/>
                <a:uLnTx/>
                <a:uFillTx/>
                <a:latin typeface="Abadi" panose="020B0604020104020204" pitchFamily="34" charset="0"/>
                <a:ea typeface="+mn-ea"/>
                <a:cs typeface="+mn-cs"/>
              </a:rPr>
              <a:t>MousePosition</a:t>
            </a:r>
            <a:r>
              <a:rPr kumimoji="0" lang="en-US" sz="2000" b="0" i="0" u="none" strike="noStrike" kern="1200" cap="none" spc="0" normalizeH="0" baseline="0" noProof="0" dirty="0">
                <a:ln>
                  <a:noFill/>
                </a:ln>
                <a:solidFill>
                  <a:srgbClr val="A5A5A5">
                    <a:lumMod val="25000"/>
                  </a:srgbClr>
                </a:solidFill>
                <a:effectLst/>
                <a:uLnTx/>
                <a:uFillTx/>
                <a:latin typeface="Abadi" panose="020B0604020104020204" pitchFamily="34" charset="0"/>
                <a:ea typeface="+mn-ea"/>
                <a:cs typeface="+mn-cs"/>
              </a:rPr>
              <a:t> : To get coordinate for a mouse over a point on the map. It helps to find the coordinates easily of any points of interests while exploring the map.</a:t>
            </a:r>
          </a:p>
          <a:p>
            <a:pPr marL="228600" marR="0" lvl="0" indent="-228600" algn="l" defTabSz="914400" rtl="0" eaLnBrk="1" fontAlgn="auto" latinLnBrk="0" hangingPunct="1">
              <a:lnSpc>
                <a:spcPct val="100000"/>
              </a:lnSpc>
              <a:spcBef>
                <a:spcPts val="14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err="1">
                <a:ln>
                  <a:noFill/>
                </a:ln>
                <a:solidFill>
                  <a:srgbClr val="A5A5A5">
                    <a:lumMod val="25000"/>
                  </a:srgbClr>
                </a:solidFill>
                <a:effectLst/>
                <a:uLnTx/>
                <a:uFillTx/>
                <a:latin typeface="Abadi" panose="020B0604020104020204" pitchFamily="34" charset="0"/>
                <a:ea typeface="+mn-ea"/>
                <a:cs typeface="+mn-cs"/>
              </a:rPr>
              <a:t>PolyLine</a:t>
            </a:r>
            <a:r>
              <a:rPr kumimoji="0" lang="en-US" sz="2000" b="0" i="0" u="none" strike="noStrike" kern="1200" cap="none" spc="0" normalizeH="0" baseline="0" noProof="0" dirty="0">
                <a:ln>
                  <a:noFill/>
                </a:ln>
                <a:solidFill>
                  <a:srgbClr val="A5A5A5">
                    <a:lumMod val="25000"/>
                  </a:srgbClr>
                </a:solidFill>
                <a:effectLst/>
                <a:uLnTx/>
                <a:uFillTx/>
                <a:latin typeface="Abadi" panose="020B0604020104020204" pitchFamily="34" charset="0"/>
                <a:ea typeface="+mn-ea"/>
                <a:cs typeface="+mn-cs"/>
              </a:rPr>
              <a:t> : It draws polyline overlays on a map. It is used to denote the distance between a launch site and its proximities.</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1300" b="0" i="0" u="none" strike="noStrike" kern="1200" cap="none" spc="0" normalizeH="0" baseline="0" noProof="0" dirty="0">
              <a:ln>
                <a:noFill/>
              </a:ln>
              <a:solidFill>
                <a:srgbClr val="000000"/>
              </a:solidFill>
              <a:effectLst/>
              <a:uLnTx/>
              <a:uFillTx/>
              <a:latin typeface="Abadi" panose="020B0604020104020204"/>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600" b="0" i="0" u="none" strike="noStrike" kern="1200" cap="none" spc="0" normalizeH="0" baseline="0" noProof="0" dirty="0">
                <a:ln>
                  <a:noFill/>
                </a:ln>
                <a:solidFill>
                  <a:prstClr val="black"/>
                </a:solidFill>
                <a:effectLst/>
                <a:uLnTx/>
                <a:uFillTx/>
                <a:latin typeface="Abadi" panose="020B0604020104020204"/>
                <a:ea typeface="+mn-ea"/>
                <a:cs typeface="+mn-cs"/>
                <a:hlinkClick r:id="rId3"/>
              </a:rPr>
              <a:t>GitHub URL of the completed interactive map with Folium map</a:t>
            </a:r>
            <a:endParaRPr kumimoji="0" lang="en-US" sz="2600" b="0" i="0" u="none" strike="noStrike" kern="1200" cap="none" spc="0" normalizeH="0" baseline="0" noProof="0" dirty="0">
              <a:ln>
                <a:noFill/>
              </a:ln>
              <a:solidFill>
                <a:prstClr val="black"/>
              </a:solidFill>
              <a:effectLst/>
              <a:uLnTx/>
              <a:uFillTx/>
              <a:latin typeface="Calibri" panose="020F0502020204030204"/>
              <a:ea typeface="+mn-ea"/>
              <a:cs typeface="+mn-cs"/>
            </a:endParaRP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marL="0" marR="0" lvl="0" indent="0" algn="l" defTabSz="914400" rtl="0" eaLnBrk="1" fontAlgn="auto" latinLnBrk="0" hangingPunct="1">
              <a:lnSpc>
                <a:spcPct val="100000"/>
              </a:lnSpc>
              <a:spcBef>
                <a:spcPts val="1400"/>
              </a:spcBef>
              <a:spcAft>
                <a:spcPts val="0"/>
              </a:spcAft>
              <a:buClrTx/>
              <a:buSzTx/>
              <a:buFont typeface="Arial" panose="020B0604020202020204" pitchFamily="34" charset="0"/>
              <a:buNone/>
              <a:tabLst/>
              <a:defRPr/>
            </a:pPr>
            <a:r>
              <a:rPr kumimoji="0" lang="en-US" sz="2200" b="0" i="0" u="none" strike="noStrike" kern="1200" cap="none" spc="0" normalizeH="0" baseline="0" noProof="0" dirty="0">
                <a:ln>
                  <a:noFill/>
                </a:ln>
                <a:solidFill>
                  <a:srgbClr val="A5A5A5">
                    <a:lumMod val="25000"/>
                  </a:srgbClr>
                </a:solidFill>
                <a:effectLst/>
                <a:uLnTx/>
                <a:uFillTx/>
                <a:latin typeface="Abadi" panose="020B0604020104020204" pitchFamily="34" charset="0"/>
                <a:ea typeface="+mn-ea"/>
                <a:cs typeface="+mn-cs"/>
              </a:rPr>
              <a:t>Plots/graphs and interactions which are added to the dashboard - </a:t>
            </a:r>
          </a:p>
          <a:p>
            <a:pPr marL="228600" marR="0" lvl="0" indent="-228600" algn="l" defTabSz="914400" rtl="0" eaLnBrk="1" fontAlgn="auto" latinLnBrk="0" hangingPunct="1">
              <a:lnSpc>
                <a:spcPct val="100000"/>
              </a:lnSpc>
              <a:spcBef>
                <a:spcPts val="1400"/>
              </a:spcBef>
              <a:spcAft>
                <a:spcPts val="0"/>
              </a:spcAft>
              <a:buClrTx/>
              <a:buSzTx/>
              <a:buFont typeface="Arial" panose="020B0604020202020204" pitchFamily="34" charset="0"/>
              <a:buChar char="•"/>
              <a:tabLst/>
              <a:defRPr/>
            </a:pPr>
            <a:r>
              <a:rPr kumimoji="0" lang="en-US" sz="2200" b="0" i="0" u="none" strike="noStrike" kern="1200" cap="none" spc="0" normalizeH="0" baseline="0" noProof="0" dirty="0">
                <a:ln>
                  <a:noFill/>
                </a:ln>
                <a:solidFill>
                  <a:srgbClr val="A5A5A5">
                    <a:lumMod val="25000"/>
                  </a:srgbClr>
                </a:solidFill>
                <a:effectLst/>
                <a:uLnTx/>
                <a:uFillTx/>
                <a:latin typeface="Abadi" panose="020B0604020104020204" pitchFamily="34" charset="0"/>
                <a:ea typeface="+mn-ea"/>
                <a:cs typeface="+mn-cs"/>
              </a:rPr>
              <a:t>Drop-down Input Component : To select different launch sites</a:t>
            </a:r>
          </a:p>
          <a:p>
            <a:pPr marL="228600" marR="0" lvl="0" indent="-228600" algn="l" defTabSz="914400" rtl="0" eaLnBrk="1" fontAlgn="auto" latinLnBrk="0" hangingPunct="1">
              <a:lnSpc>
                <a:spcPct val="100000"/>
              </a:lnSpc>
              <a:spcBef>
                <a:spcPts val="1400"/>
              </a:spcBef>
              <a:spcAft>
                <a:spcPts val="0"/>
              </a:spcAft>
              <a:buClrTx/>
              <a:buSzTx/>
              <a:buFont typeface="Arial" panose="020B0604020202020204" pitchFamily="34" charset="0"/>
              <a:buChar char="•"/>
              <a:tabLst/>
              <a:defRPr/>
            </a:pPr>
            <a:r>
              <a:rPr kumimoji="0" lang="en-US" sz="2200" b="0" i="0" u="none" strike="noStrike" kern="1200" cap="none" spc="0" normalizeH="0" baseline="0" noProof="0" dirty="0">
                <a:ln>
                  <a:noFill/>
                </a:ln>
                <a:solidFill>
                  <a:srgbClr val="A5A5A5">
                    <a:lumMod val="25000"/>
                  </a:srgbClr>
                </a:solidFill>
                <a:effectLst/>
                <a:uLnTx/>
                <a:uFillTx/>
                <a:latin typeface="Abadi" panose="020B0604020104020204" pitchFamily="34" charset="0"/>
                <a:ea typeface="+mn-ea"/>
                <a:cs typeface="+mn-cs"/>
              </a:rPr>
              <a:t>Pie-chart : To visualize total success launches ratio by site</a:t>
            </a:r>
          </a:p>
          <a:p>
            <a:pPr marL="228600" marR="0" lvl="0" indent="-228600" algn="l" defTabSz="914400" rtl="0" eaLnBrk="1" fontAlgn="auto" latinLnBrk="0" hangingPunct="1">
              <a:lnSpc>
                <a:spcPct val="100000"/>
              </a:lnSpc>
              <a:spcBef>
                <a:spcPts val="1400"/>
              </a:spcBef>
              <a:spcAft>
                <a:spcPts val="0"/>
              </a:spcAft>
              <a:buClrTx/>
              <a:buSzTx/>
              <a:buFont typeface="Arial" panose="020B0604020202020204" pitchFamily="34" charset="0"/>
              <a:buChar char="•"/>
              <a:tabLst/>
              <a:defRPr/>
            </a:pPr>
            <a:r>
              <a:rPr kumimoji="0" lang="en-US" sz="2200" b="0" i="0" u="none" strike="noStrike" kern="1200" cap="none" spc="0" normalizeH="0" baseline="0" noProof="0" dirty="0">
                <a:ln>
                  <a:noFill/>
                </a:ln>
                <a:solidFill>
                  <a:srgbClr val="A5A5A5">
                    <a:lumMod val="25000"/>
                  </a:srgbClr>
                </a:solidFill>
                <a:effectLst/>
                <a:uLnTx/>
                <a:uFillTx/>
                <a:latin typeface="Abadi" panose="020B0604020104020204" pitchFamily="34" charset="0"/>
                <a:ea typeface="+mn-ea"/>
                <a:cs typeface="+mn-cs"/>
              </a:rPr>
              <a:t>Range Slider : To select range of payload mass (kg)</a:t>
            </a:r>
          </a:p>
          <a:p>
            <a:pPr marL="228600" marR="0" lvl="0" indent="-228600" algn="l" defTabSz="914400" rtl="0" eaLnBrk="1" fontAlgn="auto" latinLnBrk="0" hangingPunct="1">
              <a:lnSpc>
                <a:spcPct val="100000"/>
              </a:lnSpc>
              <a:spcBef>
                <a:spcPts val="1400"/>
              </a:spcBef>
              <a:spcAft>
                <a:spcPts val="0"/>
              </a:spcAft>
              <a:buClrTx/>
              <a:buSzTx/>
              <a:buFont typeface="Arial" panose="020B0604020202020204" pitchFamily="34" charset="0"/>
              <a:buChar char="•"/>
              <a:tabLst/>
              <a:defRPr/>
            </a:pPr>
            <a:r>
              <a:rPr kumimoji="0" lang="en-US" sz="2200" b="0" i="0" u="none" strike="noStrike" kern="1200" cap="none" spc="0" normalizeH="0" baseline="0" noProof="0" dirty="0">
                <a:ln>
                  <a:noFill/>
                </a:ln>
                <a:solidFill>
                  <a:srgbClr val="A5A5A5">
                    <a:lumMod val="25000"/>
                  </a:srgbClr>
                </a:solidFill>
                <a:effectLst/>
                <a:uLnTx/>
                <a:uFillTx/>
                <a:latin typeface="Abadi" panose="020B0604020104020204" pitchFamily="34" charset="0"/>
                <a:ea typeface="+mn-ea"/>
                <a:cs typeface="+mn-cs"/>
              </a:rPr>
              <a:t>Scatter Plot : To visualize the correlation between payload and success launch for all sites </a:t>
            </a:r>
            <a:endParaRPr kumimoji="0" lang="en-US" sz="2800" b="0" i="0" u="none" strike="noStrike" kern="1200" cap="none" spc="0" normalizeH="0" baseline="0" noProof="0" dirty="0">
              <a:ln>
                <a:noFill/>
              </a:ln>
              <a:solidFill>
                <a:prstClr val="black"/>
              </a:solidFill>
              <a:effectLst/>
              <a:uLnTx/>
              <a:uFillTx/>
              <a:latin typeface="Abadi" panose="020B0604020104020204"/>
              <a:ea typeface="+mn-ea"/>
              <a:cs typeface="+mn-cs"/>
            </a:endParaRPr>
          </a:p>
          <a:p>
            <a:pPr marL="514350" marR="0" lvl="0" indent="-514350" algn="l" defTabSz="914400" rtl="0" eaLnBrk="1" fontAlgn="auto" latinLnBrk="0" hangingPunct="1">
              <a:lnSpc>
                <a:spcPct val="90000"/>
              </a:lnSpc>
              <a:spcBef>
                <a:spcPts val="1000"/>
              </a:spcBef>
              <a:spcAft>
                <a:spcPts val="0"/>
              </a:spcAft>
              <a:buClrTx/>
              <a:buSzTx/>
              <a:buFont typeface="Arial" panose="020B0604020202020204" pitchFamily="34" charset="0"/>
              <a:buAutoNum type="arabicPeriod"/>
              <a:tabLst/>
              <a:defRPr/>
            </a:pPr>
            <a:r>
              <a:rPr kumimoji="0" lang="en-US" sz="2800" b="0" i="0" u="none" strike="noStrike" kern="1200" cap="none" spc="0" normalizeH="0" baseline="0" noProof="0" dirty="0">
                <a:ln>
                  <a:noFill/>
                </a:ln>
                <a:solidFill>
                  <a:prstClr val="black"/>
                </a:solidFill>
                <a:effectLst/>
                <a:uLnTx/>
                <a:uFillTx/>
                <a:latin typeface="Abadi" panose="020B0604020104020204"/>
                <a:ea typeface="+mn-ea"/>
                <a:cs typeface="+mn-cs"/>
                <a:hlinkClick r:id="rId3"/>
              </a:rPr>
              <a:t>GitHub URL of the completed </a:t>
            </a:r>
            <a:r>
              <a:rPr kumimoji="0" lang="en-US" sz="2800" b="0" i="0" u="none" strike="noStrike" kern="1200" cap="none" spc="0" normalizeH="0" baseline="0" noProof="0" dirty="0" err="1">
                <a:ln>
                  <a:noFill/>
                </a:ln>
                <a:solidFill>
                  <a:prstClr val="black"/>
                </a:solidFill>
                <a:effectLst/>
                <a:uLnTx/>
                <a:uFillTx/>
                <a:latin typeface="Abadi" panose="020B0604020104020204"/>
                <a:ea typeface="+mn-ea"/>
                <a:cs typeface="+mn-cs"/>
                <a:hlinkClick r:id="rId3"/>
              </a:rPr>
              <a:t>Plotly</a:t>
            </a:r>
            <a:r>
              <a:rPr kumimoji="0" lang="en-US" sz="2800" b="0" i="0" u="none" strike="noStrike" kern="1200" cap="none" spc="0" normalizeH="0" baseline="0" noProof="0" dirty="0">
                <a:ln>
                  <a:noFill/>
                </a:ln>
                <a:solidFill>
                  <a:prstClr val="black"/>
                </a:solidFill>
                <a:effectLst/>
                <a:uLnTx/>
                <a:uFillTx/>
                <a:latin typeface="Abadi" panose="020B0604020104020204"/>
                <a:ea typeface="+mn-ea"/>
                <a:cs typeface="+mn-cs"/>
                <a:hlinkClick r:id="rId3"/>
              </a:rPr>
              <a:t> Dash Lab Python file</a:t>
            </a: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Following chart illustrates the whole predictive analysis workflow:  from loading the data to selecting best model for classification.</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hlinkClick r:id="rId3"/>
              </a:rPr>
              <a:t>GitHub Notebook URL</a:t>
            </a:r>
            <a:endParaRPr lang="en-US" sz="2200" dirty="0">
              <a:solidFill>
                <a:schemeClr val="accent3">
                  <a:lumMod val="25000"/>
                </a:schemeClr>
              </a:solidFill>
              <a:latin typeface="Abadi" panose="020B0604020104020204" pitchFamily="34" charset="0"/>
            </a:endParaRPr>
          </a:p>
          <a:p>
            <a:pPr marL="0" indent="0">
              <a:buNone/>
            </a:pPr>
            <a:endParaRPr lang="en-US" dirty="0"/>
          </a:p>
          <a:p>
            <a:pPr marL="0" indent="0">
              <a:buNone/>
            </a:pPr>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2" name="Rectangle: Single Corner Snipped 1">
            <a:extLst>
              <a:ext uri="{FF2B5EF4-FFF2-40B4-BE49-F238E27FC236}">
                <a16:creationId xmlns:a16="http://schemas.microsoft.com/office/drawing/2014/main" id="{DF041FD6-9A0D-ECF1-DFA6-5280A53AFAA1}"/>
              </a:ext>
            </a:extLst>
          </p:cNvPr>
          <p:cNvSpPr/>
          <p:nvPr/>
        </p:nvSpPr>
        <p:spPr>
          <a:xfrm>
            <a:off x="810127" y="3070853"/>
            <a:ext cx="2165684" cy="930441"/>
          </a:xfrm>
          <a:prstGeom prst="snip1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rPr>
              <a:t>Load the data</a:t>
            </a:r>
          </a:p>
        </p:txBody>
      </p:sp>
      <p:sp>
        <p:nvSpPr>
          <p:cNvPr id="6" name="Rectangle: Single Corner Snipped 5">
            <a:extLst>
              <a:ext uri="{FF2B5EF4-FFF2-40B4-BE49-F238E27FC236}">
                <a16:creationId xmlns:a16="http://schemas.microsoft.com/office/drawing/2014/main" id="{F75BB78D-9ADB-8E9A-2C4D-FCB8B7FDDED2}"/>
              </a:ext>
            </a:extLst>
          </p:cNvPr>
          <p:cNvSpPr/>
          <p:nvPr/>
        </p:nvSpPr>
        <p:spPr>
          <a:xfrm>
            <a:off x="810127" y="4491685"/>
            <a:ext cx="2165684" cy="818315"/>
          </a:xfrm>
          <a:prstGeom prst="snip1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rPr>
              <a:t>Features Standardization </a:t>
            </a:r>
          </a:p>
        </p:txBody>
      </p:sp>
      <p:sp>
        <p:nvSpPr>
          <p:cNvPr id="7" name="Rectangle: Single Corner Snipped 6">
            <a:extLst>
              <a:ext uri="{FF2B5EF4-FFF2-40B4-BE49-F238E27FC236}">
                <a16:creationId xmlns:a16="http://schemas.microsoft.com/office/drawing/2014/main" id="{566CD791-969A-E664-CC48-1BC8FEB1D380}"/>
              </a:ext>
            </a:extLst>
          </p:cNvPr>
          <p:cNvSpPr/>
          <p:nvPr/>
        </p:nvSpPr>
        <p:spPr>
          <a:xfrm>
            <a:off x="770010" y="5800391"/>
            <a:ext cx="2169593" cy="818315"/>
          </a:xfrm>
          <a:prstGeom prst="snip1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Split the Data Into 80:20 Ratio</a:t>
            </a:r>
          </a:p>
        </p:txBody>
      </p:sp>
      <p:sp>
        <p:nvSpPr>
          <p:cNvPr id="8" name="Rectangle: Single Corner Snipped 7">
            <a:extLst>
              <a:ext uri="{FF2B5EF4-FFF2-40B4-BE49-F238E27FC236}">
                <a16:creationId xmlns:a16="http://schemas.microsoft.com/office/drawing/2014/main" id="{00FE789B-3346-4E30-6DEC-2B4B63E82845}"/>
              </a:ext>
            </a:extLst>
          </p:cNvPr>
          <p:cNvSpPr/>
          <p:nvPr/>
        </p:nvSpPr>
        <p:spPr>
          <a:xfrm>
            <a:off x="4258151" y="5811003"/>
            <a:ext cx="2526631" cy="958944"/>
          </a:xfrm>
          <a:prstGeom prst="snip1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rPr>
              <a:t>Tune Models’ Hyperparameters</a:t>
            </a:r>
          </a:p>
        </p:txBody>
      </p:sp>
      <p:sp>
        <p:nvSpPr>
          <p:cNvPr id="9" name="Rectangle: Single Corner Snipped 8">
            <a:extLst>
              <a:ext uri="{FF2B5EF4-FFF2-40B4-BE49-F238E27FC236}">
                <a16:creationId xmlns:a16="http://schemas.microsoft.com/office/drawing/2014/main" id="{4F3A6599-06FB-2D8E-AA17-47E7008AB7F6}"/>
              </a:ext>
            </a:extLst>
          </p:cNvPr>
          <p:cNvSpPr/>
          <p:nvPr/>
        </p:nvSpPr>
        <p:spPr>
          <a:xfrm>
            <a:off x="4242623" y="4476501"/>
            <a:ext cx="2642948" cy="930441"/>
          </a:xfrm>
          <a:prstGeom prst="snip1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rPr>
              <a:t>Initiate Different </a:t>
            </a:r>
            <a:r>
              <a:rPr lang="en-US" sz="1600" dirty="0" err="1">
                <a:solidFill>
                  <a:schemeClr val="bg1"/>
                </a:solidFill>
              </a:rPr>
              <a:t>GridSearachCV</a:t>
            </a:r>
            <a:r>
              <a:rPr lang="en-US" sz="1600" dirty="0">
                <a:solidFill>
                  <a:schemeClr val="bg1"/>
                </a:solidFill>
              </a:rPr>
              <a:t> objects with models’ hyperparameters</a:t>
            </a:r>
          </a:p>
        </p:txBody>
      </p:sp>
      <p:sp>
        <p:nvSpPr>
          <p:cNvPr id="10" name="Rectangle: Single Corner Snipped 9">
            <a:extLst>
              <a:ext uri="{FF2B5EF4-FFF2-40B4-BE49-F238E27FC236}">
                <a16:creationId xmlns:a16="http://schemas.microsoft.com/office/drawing/2014/main" id="{C0669518-ABFB-7FAE-16BB-7FE921E2CB84}"/>
              </a:ext>
            </a:extLst>
          </p:cNvPr>
          <p:cNvSpPr/>
          <p:nvPr/>
        </p:nvSpPr>
        <p:spPr>
          <a:xfrm>
            <a:off x="4258151" y="3059112"/>
            <a:ext cx="2611892" cy="930441"/>
          </a:xfrm>
          <a:prstGeom prst="snip1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Create Model and </a:t>
            </a:r>
            <a:r>
              <a:rPr lang="en-US" sz="1600" dirty="0" err="1"/>
              <a:t>GridSearchCV</a:t>
            </a:r>
            <a:r>
              <a:rPr lang="en-US" sz="1600" dirty="0"/>
              <a:t> objects</a:t>
            </a:r>
          </a:p>
        </p:txBody>
      </p:sp>
      <p:sp>
        <p:nvSpPr>
          <p:cNvPr id="11" name="Rectangle: Single Corner Snipped 10">
            <a:extLst>
              <a:ext uri="{FF2B5EF4-FFF2-40B4-BE49-F238E27FC236}">
                <a16:creationId xmlns:a16="http://schemas.microsoft.com/office/drawing/2014/main" id="{7509E55E-4DFA-2D97-405E-BF019BCCB77B}"/>
              </a:ext>
            </a:extLst>
          </p:cNvPr>
          <p:cNvSpPr/>
          <p:nvPr/>
        </p:nvSpPr>
        <p:spPr>
          <a:xfrm>
            <a:off x="7631929" y="3085292"/>
            <a:ext cx="2600875" cy="944076"/>
          </a:xfrm>
          <a:prstGeom prst="snip1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Calculate Accuracy for Different Models</a:t>
            </a:r>
          </a:p>
        </p:txBody>
      </p:sp>
      <p:sp>
        <p:nvSpPr>
          <p:cNvPr id="12" name="Rectangle: Single Corner Snipped 11">
            <a:extLst>
              <a:ext uri="{FF2B5EF4-FFF2-40B4-BE49-F238E27FC236}">
                <a16:creationId xmlns:a16="http://schemas.microsoft.com/office/drawing/2014/main" id="{675FC04F-F7D9-B71A-F97D-AB900FDCB958}"/>
              </a:ext>
            </a:extLst>
          </p:cNvPr>
          <p:cNvSpPr/>
          <p:nvPr/>
        </p:nvSpPr>
        <p:spPr>
          <a:xfrm>
            <a:off x="7706175" y="5745416"/>
            <a:ext cx="2526631" cy="944076"/>
          </a:xfrm>
          <a:prstGeom prst="snip1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rPr>
              <a:t>Select Best Performing Model</a:t>
            </a:r>
          </a:p>
        </p:txBody>
      </p:sp>
      <p:sp>
        <p:nvSpPr>
          <p:cNvPr id="13" name="Rectangle: Single Corner Snipped 12">
            <a:extLst>
              <a:ext uri="{FF2B5EF4-FFF2-40B4-BE49-F238E27FC236}">
                <a16:creationId xmlns:a16="http://schemas.microsoft.com/office/drawing/2014/main" id="{C644B1E8-3437-CDDC-3FE3-3DB63AC7DF8A}"/>
              </a:ext>
            </a:extLst>
          </p:cNvPr>
          <p:cNvSpPr/>
          <p:nvPr/>
        </p:nvSpPr>
        <p:spPr>
          <a:xfrm>
            <a:off x="7706176" y="4521282"/>
            <a:ext cx="2526630" cy="888736"/>
          </a:xfrm>
          <a:prstGeom prst="snip1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Plot Confusion Matrix for Different Models</a:t>
            </a:r>
            <a:endParaRPr lang="en-US" sz="1600" dirty="0">
              <a:solidFill>
                <a:schemeClr val="bg1"/>
              </a:solidFill>
            </a:endParaRPr>
          </a:p>
        </p:txBody>
      </p:sp>
      <p:cxnSp>
        <p:nvCxnSpPr>
          <p:cNvPr id="15" name="Straight Arrow Connector 14">
            <a:extLst>
              <a:ext uri="{FF2B5EF4-FFF2-40B4-BE49-F238E27FC236}">
                <a16:creationId xmlns:a16="http://schemas.microsoft.com/office/drawing/2014/main" id="{873495F6-C93B-6AF7-6C3E-F7FDB20426F2}"/>
              </a:ext>
            </a:extLst>
          </p:cNvPr>
          <p:cNvCxnSpPr>
            <a:stCxn id="2" idx="1"/>
            <a:endCxn id="6" idx="3"/>
          </p:cNvCxnSpPr>
          <p:nvPr/>
        </p:nvCxnSpPr>
        <p:spPr>
          <a:xfrm>
            <a:off x="1892969" y="4001294"/>
            <a:ext cx="0" cy="4903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A07440A-C215-3AE5-1FE5-A046AD2014EC}"/>
              </a:ext>
            </a:extLst>
          </p:cNvPr>
          <p:cNvCxnSpPr/>
          <p:nvPr/>
        </p:nvCxnSpPr>
        <p:spPr>
          <a:xfrm>
            <a:off x="1892969" y="5310000"/>
            <a:ext cx="0" cy="4903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4AA0E3D6-F70A-E721-76FE-71D538B956C5}"/>
              </a:ext>
            </a:extLst>
          </p:cNvPr>
          <p:cNvCxnSpPr/>
          <p:nvPr/>
        </p:nvCxnSpPr>
        <p:spPr>
          <a:xfrm>
            <a:off x="5564097" y="3989553"/>
            <a:ext cx="0" cy="4903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354FDBDD-6EB3-D19D-9E68-586F97602A8E}"/>
              </a:ext>
            </a:extLst>
          </p:cNvPr>
          <p:cNvCxnSpPr/>
          <p:nvPr/>
        </p:nvCxnSpPr>
        <p:spPr>
          <a:xfrm>
            <a:off x="8969490" y="4030891"/>
            <a:ext cx="0" cy="4903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C83CFC25-F61A-3EE6-14A2-26158585E815}"/>
              </a:ext>
            </a:extLst>
          </p:cNvPr>
          <p:cNvCxnSpPr>
            <a:stCxn id="9" idx="1"/>
          </p:cNvCxnSpPr>
          <p:nvPr/>
        </p:nvCxnSpPr>
        <p:spPr>
          <a:xfrm>
            <a:off x="5564097" y="5406942"/>
            <a:ext cx="0" cy="3934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61FF00A5-6699-4C9F-31ED-54D2E79B5B1B}"/>
              </a:ext>
            </a:extLst>
          </p:cNvPr>
          <p:cNvCxnSpPr>
            <a:stCxn id="13" idx="1"/>
            <a:endCxn id="12" idx="3"/>
          </p:cNvCxnSpPr>
          <p:nvPr/>
        </p:nvCxnSpPr>
        <p:spPr>
          <a:xfrm>
            <a:off x="8969491" y="5410018"/>
            <a:ext cx="0" cy="3353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37112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10616847" cy="461987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lvl="1">
              <a:lnSpc>
                <a:spcPct val="100000"/>
              </a:lnSpc>
              <a:spcBef>
                <a:spcPts val="1400"/>
              </a:spcBef>
            </a:pPr>
            <a:r>
              <a:rPr lang="en-US" sz="1800" dirty="0">
                <a:solidFill>
                  <a:schemeClr val="accent3">
                    <a:lumMod val="25000"/>
                  </a:schemeClr>
                </a:solidFill>
                <a:latin typeface="Abadi" panose="020B0604020104020204" pitchFamily="34" charset="0"/>
              </a:rPr>
              <a:t>From 2010 to 2019, 61 missions had successful landing whereas 10 missions had failure landing, leading a success rate of 67.78%</a:t>
            </a:r>
          </a:p>
          <a:p>
            <a:pPr lvl="1">
              <a:lnSpc>
                <a:spcPct val="100000"/>
              </a:lnSpc>
              <a:spcBef>
                <a:spcPts val="1400"/>
              </a:spcBef>
            </a:pPr>
            <a:r>
              <a:rPr lang="en-US" sz="1800" dirty="0">
                <a:solidFill>
                  <a:schemeClr val="accent3">
                    <a:lumMod val="25000"/>
                  </a:schemeClr>
                </a:solidFill>
                <a:latin typeface="Abadi" panose="020B0604020104020204" pitchFamily="34" charset="0"/>
              </a:rPr>
              <a:t>Among the four Launch sites “KSC LC-39A” had the highest success rate (41.7%) whereas, “VAFB SLC-4E” had the lowest success rate (12.5%) </a:t>
            </a:r>
            <a:endParaRPr lang="en-US" sz="2200" dirty="0">
              <a:solidFill>
                <a:schemeClr val="accent3">
                  <a:lumMod val="25000"/>
                </a:schemeClr>
              </a:solidFill>
              <a:latin typeface="Abadi" panose="020B0604020104020204" pitchFamily="34" charset="0"/>
            </a:endParaRPr>
          </a:p>
          <a:p>
            <a:pPr lvl="1">
              <a:lnSpc>
                <a:spcPct val="100000"/>
              </a:lnSpc>
              <a:spcBef>
                <a:spcPts val="1400"/>
              </a:spcBef>
            </a:pPr>
            <a:r>
              <a:rPr lang="en-US" sz="1800" dirty="0">
                <a:solidFill>
                  <a:schemeClr val="accent3">
                    <a:lumMod val="25000"/>
                  </a:schemeClr>
                </a:solidFill>
                <a:latin typeface="Abadi" panose="020B0604020104020204" pitchFamily="34" charset="0"/>
              </a:rPr>
              <a:t>Payload greater than 7500 kg had a higher chance of successful landing </a:t>
            </a:r>
          </a:p>
          <a:p>
            <a:pPr lvl="1">
              <a:lnSpc>
                <a:spcPct val="100000"/>
              </a:lnSpc>
              <a:spcBef>
                <a:spcPts val="1400"/>
              </a:spcBef>
            </a:pPr>
            <a:r>
              <a:rPr lang="en-US" sz="1800" dirty="0">
                <a:solidFill>
                  <a:schemeClr val="accent3">
                    <a:lumMod val="25000"/>
                  </a:schemeClr>
                </a:solidFill>
                <a:latin typeface="Abadi" panose="020B0604020104020204" pitchFamily="34" charset="0"/>
              </a:rPr>
              <a:t>Among 11 orbit types , ES-L1, GEO, HEO, SSO were 100% successful with less than 6000 kg payload </a:t>
            </a:r>
          </a:p>
          <a:p>
            <a:pPr lvl="1">
              <a:lnSpc>
                <a:spcPct val="100000"/>
              </a:lnSpc>
              <a:spcBef>
                <a:spcPts val="1400"/>
              </a:spcBef>
            </a:pPr>
            <a:r>
              <a:rPr lang="en-US" sz="1800" dirty="0">
                <a:solidFill>
                  <a:schemeClr val="accent3">
                    <a:lumMod val="25000"/>
                  </a:schemeClr>
                </a:solidFill>
                <a:latin typeface="Abadi" panose="020B0604020104020204" pitchFamily="34" charset="0"/>
              </a:rPr>
              <a:t>In 0-10000 kg payload range “FT” booster version has the largest success rate.</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10616847" cy="461987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lvl="1"/>
            <a:r>
              <a:rPr lang="en-US" sz="1800" dirty="0">
                <a:solidFill>
                  <a:srgbClr val="A5A5A5">
                    <a:lumMod val="25000"/>
                  </a:srgbClr>
                </a:solidFill>
                <a:latin typeface="Abadi" panose="020B0604020104020204" pitchFamily="34" charset="0"/>
              </a:rPr>
              <a:t>Interactive analytics via Folium Map</a:t>
            </a:r>
            <a:endParaRPr lang="en-US" sz="1400" dirty="0">
              <a:solidFill>
                <a:srgbClr val="A5A5A5">
                  <a:lumMod val="25000"/>
                </a:srgbClr>
              </a:solidFill>
              <a:latin typeface="Abadi" panose="020B0604020104020204" pitchFamily="34" charset="0"/>
            </a:endParaRP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 [Continued]</a:t>
            </a:r>
            <a:endParaRPr lang="en-US" dirty="0">
              <a:solidFill>
                <a:srgbClr val="0B49CB"/>
              </a:solidFill>
            </a:endParaRPr>
          </a:p>
        </p:txBody>
      </p:sp>
      <p:pic>
        <p:nvPicPr>
          <p:cNvPr id="2" name="Picture 1">
            <a:extLst>
              <a:ext uri="{FF2B5EF4-FFF2-40B4-BE49-F238E27FC236}">
                <a16:creationId xmlns:a16="http://schemas.microsoft.com/office/drawing/2014/main" id="{C4A69FE0-9DF3-E535-F019-5D8EA06961E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48564" y="2238140"/>
            <a:ext cx="7026000" cy="4209910"/>
          </a:xfrm>
          <a:prstGeom prst="rect">
            <a:avLst/>
          </a:prstGeom>
        </p:spPr>
      </p:pic>
    </p:spTree>
    <p:extLst>
      <p:ext uri="{BB962C8B-B14F-4D97-AF65-F5344CB8AC3E}">
        <p14:creationId xmlns:p14="http://schemas.microsoft.com/office/powerpoint/2010/main" val="19660452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10616847" cy="461987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lvl="1"/>
            <a:r>
              <a:rPr lang="en-US" sz="1800" dirty="0">
                <a:solidFill>
                  <a:srgbClr val="A5A5A5">
                    <a:lumMod val="25000"/>
                  </a:srgbClr>
                </a:solidFill>
                <a:latin typeface="Abadi" panose="020B0604020104020204" pitchFamily="34" charset="0"/>
              </a:rPr>
              <a:t>Interactive analytics via Folium Map</a:t>
            </a:r>
            <a:endParaRPr lang="en-US" sz="1400" dirty="0">
              <a:solidFill>
                <a:srgbClr val="A5A5A5">
                  <a:lumMod val="25000"/>
                </a:srgbClr>
              </a:solidFill>
              <a:latin typeface="Abadi" panose="020B0604020104020204" pitchFamily="34" charset="0"/>
            </a:endParaRP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 [Continued]</a:t>
            </a:r>
            <a:endParaRPr lang="en-US" dirty="0">
              <a:solidFill>
                <a:srgbClr val="0B49CB"/>
              </a:solidFill>
            </a:endParaRPr>
          </a:p>
        </p:txBody>
      </p:sp>
      <p:pic>
        <p:nvPicPr>
          <p:cNvPr id="3" name="Picture 2">
            <a:extLst>
              <a:ext uri="{FF2B5EF4-FFF2-40B4-BE49-F238E27FC236}">
                <a16:creationId xmlns:a16="http://schemas.microsoft.com/office/drawing/2014/main" id="{EF85818C-5FBC-B352-7D7B-9219140FAC8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67063" y="2366579"/>
            <a:ext cx="6742697" cy="4060632"/>
          </a:xfrm>
          <a:prstGeom prst="rect">
            <a:avLst/>
          </a:prstGeom>
        </p:spPr>
      </p:pic>
    </p:spTree>
    <p:extLst>
      <p:ext uri="{BB962C8B-B14F-4D97-AF65-F5344CB8AC3E}">
        <p14:creationId xmlns:p14="http://schemas.microsoft.com/office/powerpoint/2010/main" val="30255489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10616847" cy="461987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lvl="1"/>
            <a:r>
              <a:rPr lang="en-US" sz="1800" dirty="0">
                <a:solidFill>
                  <a:srgbClr val="A5A5A5">
                    <a:lumMod val="25000"/>
                  </a:srgbClr>
                </a:solidFill>
                <a:latin typeface="Abadi" panose="020B0604020104020204" pitchFamily="34" charset="0"/>
              </a:rPr>
              <a:t>Interactive analytics via Folium Map</a:t>
            </a:r>
            <a:endParaRPr lang="en-US" sz="1400" dirty="0">
              <a:solidFill>
                <a:srgbClr val="A5A5A5">
                  <a:lumMod val="25000"/>
                </a:srgbClr>
              </a:solidFill>
              <a:latin typeface="Abadi" panose="020B0604020104020204" pitchFamily="34" charset="0"/>
            </a:endParaRP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 [Continued]</a:t>
            </a:r>
            <a:endParaRPr lang="en-US" dirty="0">
              <a:solidFill>
                <a:srgbClr val="0B49CB"/>
              </a:solidFill>
            </a:endParaRPr>
          </a:p>
        </p:txBody>
      </p:sp>
      <p:pic>
        <p:nvPicPr>
          <p:cNvPr id="3" name="Picture 2">
            <a:extLst>
              <a:ext uri="{FF2B5EF4-FFF2-40B4-BE49-F238E27FC236}">
                <a16:creationId xmlns:a16="http://schemas.microsoft.com/office/drawing/2014/main" id="{F2026A57-1478-8D41-A0E9-FEA48DC28E2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30279" y="2446118"/>
            <a:ext cx="6646344" cy="3981093"/>
          </a:xfrm>
          <a:prstGeom prst="rect">
            <a:avLst/>
          </a:prstGeom>
        </p:spPr>
      </p:pic>
    </p:spTree>
    <p:extLst>
      <p:ext uri="{BB962C8B-B14F-4D97-AF65-F5344CB8AC3E}">
        <p14:creationId xmlns:p14="http://schemas.microsoft.com/office/powerpoint/2010/main" val="28353019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10616847" cy="461987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lvl="1"/>
            <a:r>
              <a:rPr lang="en-US" sz="1800" dirty="0">
                <a:solidFill>
                  <a:srgbClr val="A5A5A5">
                    <a:lumMod val="25000"/>
                  </a:srgbClr>
                </a:solidFill>
                <a:latin typeface="Abadi" panose="020B0604020104020204" pitchFamily="34" charset="0"/>
              </a:rPr>
              <a:t>Interactive analytics via Folium Map</a:t>
            </a:r>
            <a:endParaRPr lang="en-US" sz="1400" dirty="0">
              <a:solidFill>
                <a:srgbClr val="A5A5A5">
                  <a:lumMod val="25000"/>
                </a:srgbClr>
              </a:solidFill>
              <a:latin typeface="Abadi" panose="020B0604020104020204" pitchFamily="34" charset="0"/>
            </a:endParaRP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 [Continued]</a:t>
            </a:r>
            <a:endParaRPr lang="en-US" dirty="0">
              <a:solidFill>
                <a:srgbClr val="0B49CB"/>
              </a:solidFill>
            </a:endParaRPr>
          </a:p>
        </p:txBody>
      </p:sp>
      <p:pic>
        <p:nvPicPr>
          <p:cNvPr id="3" name="Picture 2">
            <a:extLst>
              <a:ext uri="{FF2B5EF4-FFF2-40B4-BE49-F238E27FC236}">
                <a16:creationId xmlns:a16="http://schemas.microsoft.com/office/drawing/2014/main" id="{FE95C356-40BD-BFFB-1CB8-20D33BF5BD5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51167" y="2403864"/>
            <a:ext cx="6424963" cy="3822528"/>
          </a:xfrm>
          <a:prstGeom prst="rect">
            <a:avLst/>
          </a:prstGeom>
        </p:spPr>
      </p:pic>
    </p:spTree>
    <p:extLst>
      <p:ext uri="{BB962C8B-B14F-4D97-AF65-F5344CB8AC3E}">
        <p14:creationId xmlns:p14="http://schemas.microsoft.com/office/powerpoint/2010/main" val="20422287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10616847" cy="461987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lvl="1"/>
            <a:r>
              <a:rPr lang="en-US" sz="1800" dirty="0">
                <a:solidFill>
                  <a:srgbClr val="A5A5A5">
                    <a:lumMod val="25000"/>
                  </a:srgbClr>
                </a:solidFill>
                <a:latin typeface="Abadi" panose="020B0604020104020204" pitchFamily="34" charset="0"/>
              </a:rPr>
              <a:t>Interactive analytics via Folium Map</a:t>
            </a:r>
            <a:endParaRPr lang="en-US" sz="1400" dirty="0">
              <a:solidFill>
                <a:srgbClr val="A5A5A5">
                  <a:lumMod val="25000"/>
                </a:srgbClr>
              </a:solidFill>
              <a:latin typeface="Abadi" panose="020B0604020104020204" pitchFamily="34" charset="0"/>
            </a:endParaRP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 [Continued]</a:t>
            </a:r>
            <a:endParaRPr lang="en-US" dirty="0">
              <a:solidFill>
                <a:srgbClr val="0B49CB"/>
              </a:solidFill>
            </a:endParaRPr>
          </a:p>
        </p:txBody>
      </p:sp>
      <p:pic>
        <p:nvPicPr>
          <p:cNvPr id="3" name="Picture 2">
            <a:extLst>
              <a:ext uri="{FF2B5EF4-FFF2-40B4-BE49-F238E27FC236}">
                <a16:creationId xmlns:a16="http://schemas.microsoft.com/office/drawing/2014/main" id="{31141362-9EE7-C4E8-FEB9-8B1D56CC95E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16204" y="2350917"/>
            <a:ext cx="6439552" cy="3875475"/>
          </a:xfrm>
          <a:prstGeom prst="rect">
            <a:avLst/>
          </a:prstGeom>
        </p:spPr>
      </p:pic>
    </p:spTree>
    <p:extLst>
      <p:ext uri="{BB962C8B-B14F-4D97-AF65-F5344CB8AC3E}">
        <p14:creationId xmlns:p14="http://schemas.microsoft.com/office/powerpoint/2010/main" val="16202976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10616847" cy="461987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lvl="1"/>
            <a:r>
              <a:rPr lang="en-US" sz="1800" dirty="0">
                <a:solidFill>
                  <a:srgbClr val="A5A5A5">
                    <a:lumMod val="25000"/>
                  </a:srgbClr>
                </a:solidFill>
                <a:latin typeface="Abadi" panose="020B0604020104020204" pitchFamily="34" charset="0"/>
              </a:rPr>
              <a:t>Interactive analytics via Folium Map</a:t>
            </a:r>
            <a:endParaRPr lang="en-US" sz="1400" dirty="0">
              <a:solidFill>
                <a:srgbClr val="A5A5A5">
                  <a:lumMod val="25000"/>
                </a:srgbClr>
              </a:solidFill>
              <a:latin typeface="Abadi" panose="020B0604020104020204" pitchFamily="34" charset="0"/>
            </a:endParaRP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 [Continued]</a:t>
            </a:r>
            <a:endParaRPr lang="en-US" dirty="0">
              <a:solidFill>
                <a:srgbClr val="0B49CB"/>
              </a:solidFill>
            </a:endParaRPr>
          </a:p>
        </p:txBody>
      </p:sp>
      <p:pic>
        <p:nvPicPr>
          <p:cNvPr id="3" name="Picture 2">
            <a:extLst>
              <a:ext uri="{FF2B5EF4-FFF2-40B4-BE49-F238E27FC236}">
                <a16:creationId xmlns:a16="http://schemas.microsoft.com/office/drawing/2014/main" id="{B0244766-B290-BFEA-BECE-B0829FB4F69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59877" y="2444815"/>
            <a:ext cx="6484853" cy="3871161"/>
          </a:xfrm>
          <a:prstGeom prst="rect">
            <a:avLst/>
          </a:prstGeom>
        </p:spPr>
      </p:pic>
    </p:spTree>
    <p:extLst>
      <p:ext uri="{BB962C8B-B14F-4D97-AF65-F5344CB8AC3E}">
        <p14:creationId xmlns:p14="http://schemas.microsoft.com/office/powerpoint/2010/main" val="10258227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10616847" cy="461987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1800" dirty="0">
                <a:solidFill>
                  <a:srgbClr val="A5A5A5">
                    <a:lumMod val="25000"/>
                  </a:srgbClr>
                </a:solidFill>
                <a:latin typeface="Abadi" panose="020B0604020104020204" pitchFamily="34" charset="0"/>
              </a:rPr>
              <a:t>Interactive analytics Dashboard</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 [Continued]</a:t>
            </a:r>
            <a:endParaRPr lang="en-US" dirty="0">
              <a:solidFill>
                <a:srgbClr val="0B49CB"/>
              </a:solidFill>
            </a:endParaRPr>
          </a:p>
        </p:txBody>
      </p:sp>
      <p:pic>
        <p:nvPicPr>
          <p:cNvPr id="3" name="Picture 2">
            <a:extLst>
              <a:ext uri="{FF2B5EF4-FFF2-40B4-BE49-F238E27FC236}">
                <a16:creationId xmlns:a16="http://schemas.microsoft.com/office/drawing/2014/main" id="{D6B08FD9-532C-81DF-18A5-9D23C829E65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7812" y="2229645"/>
            <a:ext cx="7202698" cy="4419155"/>
          </a:xfrm>
          <a:prstGeom prst="rect">
            <a:avLst/>
          </a:prstGeom>
        </p:spPr>
      </p:pic>
    </p:spTree>
    <p:extLst>
      <p:ext uri="{BB962C8B-B14F-4D97-AF65-F5344CB8AC3E}">
        <p14:creationId xmlns:p14="http://schemas.microsoft.com/office/powerpoint/2010/main" val="24717710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10616847" cy="461987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1800" dirty="0">
                <a:solidFill>
                  <a:srgbClr val="A5A5A5">
                    <a:lumMod val="25000"/>
                  </a:srgbClr>
                </a:solidFill>
                <a:latin typeface="Abadi" panose="020B0604020104020204" pitchFamily="34" charset="0"/>
              </a:rPr>
              <a:t>Interactive analytics Dashboard</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 [Continued]</a:t>
            </a:r>
            <a:endParaRPr lang="en-US" dirty="0">
              <a:solidFill>
                <a:srgbClr val="0B49CB"/>
              </a:solidFill>
            </a:endParaRPr>
          </a:p>
        </p:txBody>
      </p:sp>
      <p:pic>
        <p:nvPicPr>
          <p:cNvPr id="3" name="Picture 2">
            <a:extLst>
              <a:ext uri="{FF2B5EF4-FFF2-40B4-BE49-F238E27FC236}">
                <a16:creationId xmlns:a16="http://schemas.microsoft.com/office/drawing/2014/main" id="{B9937BB9-7638-4897-F853-F1B18487313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8611" y="2495360"/>
            <a:ext cx="10058400" cy="3433802"/>
          </a:xfrm>
          <a:prstGeom prst="rect">
            <a:avLst/>
          </a:prstGeom>
        </p:spPr>
      </p:pic>
    </p:spTree>
    <p:extLst>
      <p:ext uri="{BB962C8B-B14F-4D97-AF65-F5344CB8AC3E}">
        <p14:creationId xmlns:p14="http://schemas.microsoft.com/office/powerpoint/2010/main" val="413560013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10616847" cy="461987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1800" dirty="0">
                <a:solidFill>
                  <a:srgbClr val="A5A5A5">
                    <a:lumMod val="25000"/>
                  </a:srgbClr>
                </a:solidFill>
                <a:latin typeface="Abadi" panose="020B0604020104020204" pitchFamily="34" charset="0"/>
              </a:rPr>
              <a:t>Interactive analytics Dashboard</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 [Continued]</a:t>
            </a:r>
            <a:endParaRPr lang="en-US" dirty="0">
              <a:solidFill>
                <a:srgbClr val="0B49CB"/>
              </a:solidFill>
            </a:endParaRPr>
          </a:p>
        </p:txBody>
      </p:sp>
      <p:pic>
        <p:nvPicPr>
          <p:cNvPr id="3" name="Picture 2">
            <a:extLst>
              <a:ext uri="{FF2B5EF4-FFF2-40B4-BE49-F238E27FC236}">
                <a16:creationId xmlns:a16="http://schemas.microsoft.com/office/drawing/2014/main" id="{681CE253-BAE6-0030-B515-C37A0DE5726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1125" y="2605364"/>
            <a:ext cx="10058400" cy="2679773"/>
          </a:xfrm>
          <a:prstGeom prst="rect">
            <a:avLst/>
          </a:prstGeom>
        </p:spPr>
      </p:pic>
    </p:spTree>
    <p:extLst>
      <p:ext uri="{BB962C8B-B14F-4D97-AF65-F5344CB8AC3E}">
        <p14:creationId xmlns:p14="http://schemas.microsoft.com/office/powerpoint/2010/main" val="25137180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10616847" cy="461987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1800" dirty="0">
                <a:solidFill>
                  <a:srgbClr val="A5A5A5">
                    <a:lumMod val="25000"/>
                  </a:srgbClr>
                </a:solidFill>
                <a:latin typeface="Abadi" panose="020B0604020104020204" pitchFamily="34" charset="0"/>
              </a:rPr>
              <a:t>Interactive analytics Dashboard</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 [Continued]</a:t>
            </a:r>
            <a:endParaRPr lang="en-US" dirty="0">
              <a:solidFill>
                <a:srgbClr val="0B49CB"/>
              </a:solidFill>
            </a:endParaRPr>
          </a:p>
        </p:txBody>
      </p:sp>
      <p:pic>
        <p:nvPicPr>
          <p:cNvPr id="3" name="Picture 2">
            <a:extLst>
              <a:ext uri="{FF2B5EF4-FFF2-40B4-BE49-F238E27FC236}">
                <a16:creationId xmlns:a16="http://schemas.microsoft.com/office/drawing/2014/main" id="{08EDA54F-ACB5-9678-FA16-030CD87450B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7655" y="2526956"/>
            <a:ext cx="10058400" cy="2854196"/>
          </a:xfrm>
          <a:prstGeom prst="rect">
            <a:avLst/>
          </a:prstGeom>
        </p:spPr>
      </p:pic>
    </p:spTree>
    <p:extLst>
      <p:ext uri="{BB962C8B-B14F-4D97-AF65-F5344CB8AC3E}">
        <p14:creationId xmlns:p14="http://schemas.microsoft.com/office/powerpoint/2010/main" val="16987466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1411705"/>
            <a:ext cx="10190360" cy="5015505"/>
          </a:xfrm>
          <a:prstGeom prst="rect">
            <a:avLst/>
          </a:prstGeom>
        </p:spPr>
        <p:txBody>
          <a:bodyPr lIns="91440" tIns="45720" rIns="91440" bIns="45720" anchor="t">
            <a:normAutofit fontScale="925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marL="0" indent="0">
              <a:lnSpc>
                <a:spcPct val="100000"/>
              </a:lnSpc>
              <a:spcBef>
                <a:spcPts val="1400"/>
              </a:spcBef>
              <a:buNone/>
            </a:pPr>
            <a:r>
              <a:rPr lang="en-US" sz="1800" dirty="0">
                <a:solidFill>
                  <a:schemeClr val="tx1">
                    <a:lumMod val="65000"/>
                    <a:lumOff val="35000"/>
                  </a:schemeClr>
                </a:solidFill>
                <a:latin typeface="Abadi" panose="020B0604020104020204" pitchFamily="34" charset="0"/>
              </a:rPr>
              <a:t>The data for this project was gathered by web scraping with </a:t>
            </a:r>
            <a:r>
              <a:rPr lang="en-US" sz="1800" dirty="0" err="1">
                <a:solidFill>
                  <a:schemeClr val="tx1">
                    <a:lumMod val="65000"/>
                    <a:lumOff val="35000"/>
                  </a:schemeClr>
                </a:solidFill>
                <a:latin typeface="Abadi" panose="020B0604020104020204" pitchFamily="34" charset="0"/>
              </a:rPr>
              <a:t>BeautifulSoup</a:t>
            </a:r>
            <a:r>
              <a:rPr lang="en-US" sz="1800" dirty="0">
                <a:solidFill>
                  <a:schemeClr val="tx1">
                    <a:lumMod val="65000"/>
                    <a:lumOff val="35000"/>
                  </a:schemeClr>
                </a:solidFill>
                <a:latin typeface="Abadi" panose="020B0604020104020204" pitchFamily="34" charset="0"/>
              </a:rPr>
              <a:t> and the SpaceX API to obtain information about the Falcon 9 launch wiki page. The data was then saved in a CSV file for comprehensive examination. Prior to doing exploratory and visual analysis, the data was cleansed by eliminating superfluous features, filling in the missing values, assigning a label for the predictive analysis, and lastly, transforming all of the categorical components into numerical representations. To get more understanding of the features and their relationship to the launch outcome, multiple visual analytics were then carried out. Several models were subjected to a predictive analysis in order to determine "whether a landing would be successful or not," and the model that performed the best overall was selected.</a:t>
            </a:r>
          </a:p>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p>
          <a:p>
            <a:pPr>
              <a:lnSpc>
                <a:spcPct val="100000"/>
              </a:lnSpc>
              <a:spcBef>
                <a:spcPts val="1400"/>
              </a:spcBef>
            </a:pPr>
            <a:r>
              <a:rPr lang="en-US" sz="2200" dirty="0">
                <a:solidFill>
                  <a:srgbClr val="A5A5A5">
                    <a:lumMod val="25000"/>
                  </a:srgbClr>
                </a:solidFill>
                <a:latin typeface="Abadi" panose="020B0604020104020204" pitchFamily="34" charset="0"/>
              </a:rPr>
              <a:t>Exploratory and Visual Analysis:  </a:t>
            </a:r>
          </a:p>
          <a:p>
            <a:pPr lvl="1">
              <a:lnSpc>
                <a:spcPct val="100000"/>
              </a:lnSpc>
              <a:spcBef>
                <a:spcPts val="1400"/>
              </a:spcBef>
            </a:pPr>
            <a:r>
              <a:rPr lang="en-US" sz="1800" dirty="0">
                <a:solidFill>
                  <a:schemeClr val="bg2">
                    <a:lumMod val="50000"/>
                  </a:schemeClr>
                </a:solidFill>
                <a:latin typeface="Abadi" panose="020B0604020104020204" pitchFamily="34" charset="0"/>
              </a:rPr>
              <a:t>From 2010 to 2019, 61 missions had successful landing whereas 10 missions had failure landing, leading a success rate of 67.78%</a:t>
            </a:r>
          </a:p>
          <a:p>
            <a:pPr lvl="1">
              <a:lnSpc>
                <a:spcPct val="100000"/>
              </a:lnSpc>
              <a:spcBef>
                <a:spcPts val="1400"/>
              </a:spcBef>
            </a:pPr>
            <a:r>
              <a:rPr lang="en-US" sz="1800" dirty="0">
                <a:solidFill>
                  <a:schemeClr val="bg2">
                    <a:lumMod val="50000"/>
                  </a:schemeClr>
                </a:solidFill>
                <a:latin typeface="Abadi" panose="020B0604020104020204" pitchFamily="34" charset="0"/>
              </a:rPr>
              <a:t>Among the four Launch sites “KSC LC-39A” had the highest success rate (41.7%) whereas, “VAFB SLC-4E” had the lowest success rate (12.5%)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10616847" cy="461987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rgbClr val="A5A5A5">
                    <a:lumMod val="25000"/>
                  </a:srgbClr>
                </a:solidFill>
                <a:latin typeface="Abadi" panose="020B0604020104020204" pitchFamily="34" charset="0"/>
              </a:rPr>
              <a:t>Predictive analysis results</a:t>
            </a:r>
          </a:p>
          <a:p>
            <a:pPr lvl="1">
              <a:lnSpc>
                <a:spcPct val="100000"/>
              </a:lnSpc>
              <a:spcBef>
                <a:spcPts val="1400"/>
              </a:spcBef>
            </a:pPr>
            <a:r>
              <a:rPr lang="en-US" sz="1800" dirty="0">
                <a:solidFill>
                  <a:srgbClr val="A5A5A5">
                    <a:lumMod val="25000"/>
                  </a:srgbClr>
                </a:solidFill>
                <a:latin typeface="Abadi" panose="020B0604020104020204" pitchFamily="34" charset="0"/>
              </a:rPr>
              <a:t>Performed a predictive analysis on the dataset using Logistic Regression, SVM, Decision Tree and KNN Classifier</a:t>
            </a:r>
          </a:p>
          <a:p>
            <a:pPr lvl="1">
              <a:lnSpc>
                <a:spcPct val="100000"/>
              </a:lnSpc>
              <a:spcBef>
                <a:spcPts val="1400"/>
              </a:spcBef>
            </a:pPr>
            <a:r>
              <a:rPr lang="en-US" sz="1800" dirty="0">
                <a:solidFill>
                  <a:srgbClr val="A5A5A5">
                    <a:lumMod val="25000"/>
                  </a:srgbClr>
                </a:solidFill>
                <a:latin typeface="Abadi" panose="020B0604020104020204" pitchFamily="34" charset="0"/>
              </a:rPr>
              <a:t>Logistic Regression and Decision Tree performed well in comparison with other models, with the highest accuracy of 83.3%</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 [Continued]</a:t>
            </a:r>
            <a:endParaRPr lang="en-US" dirty="0">
              <a:solidFill>
                <a:srgbClr val="0B49CB"/>
              </a:solidFill>
            </a:endParaRPr>
          </a:p>
        </p:txBody>
      </p:sp>
    </p:spTree>
    <p:extLst>
      <p:ext uri="{BB962C8B-B14F-4D97-AF65-F5344CB8AC3E}">
        <p14:creationId xmlns:p14="http://schemas.microsoft.com/office/powerpoint/2010/main" val="74338077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32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3" y="2057400"/>
            <a:ext cx="6289806"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Success rate was gradually increasing for every launch site</a:t>
            </a:r>
          </a:p>
          <a:p>
            <a:pPr>
              <a:lnSpc>
                <a:spcPct val="100000"/>
              </a:lnSpc>
              <a:spcBef>
                <a:spcPts val="1400"/>
              </a:spcBef>
            </a:pPr>
            <a:r>
              <a:rPr lang="en-US" sz="2200" dirty="0">
                <a:solidFill>
                  <a:schemeClr val="accent3">
                    <a:lumMod val="25000"/>
                  </a:schemeClr>
                </a:solidFill>
                <a:latin typeface="Abadi" panose="020B0604020104020204" pitchFamily="34" charset="0"/>
              </a:rPr>
              <a:t>After flight count reached 40, success rate increased dramatically</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2" name="Picture 2">
            <a:extLst>
              <a:ext uri="{FF2B5EF4-FFF2-40B4-BE49-F238E27FC236}">
                <a16:creationId xmlns:a16="http://schemas.microsoft.com/office/drawing/2014/main" id="{CCAD4D65-983F-901B-90CC-7D2305E18F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51786" y="1770698"/>
            <a:ext cx="3933825" cy="3571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560594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33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69757"/>
            <a:ext cx="5999757"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 Payload greater than 7500 kg had a higher chance of successful landing (in all cases)</a:t>
            </a:r>
          </a:p>
          <a:p>
            <a:pPr>
              <a:lnSpc>
                <a:spcPct val="100000"/>
              </a:lnSpc>
              <a:spcBef>
                <a:spcPts val="1400"/>
              </a:spcBef>
            </a:pPr>
            <a:r>
              <a:rPr lang="en-US" sz="2200" dirty="0">
                <a:solidFill>
                  <a:schemeClr val="accent3">
                    <a:lumMod val="25000"/>
                  </a:schemeClr>
                </a:solidFill>
                <a:latin typeface="Abadi" panose="020B0604020104020204" pitchFamily="34" charset="0"/>
              </a:rPr>
              <a:t>KSC LC 39A had the highest success rate among the 4 launch sites</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2" name="Picture 2">
            <a:extLst>
              <a:ext uri="{FF2B5EF4-FFF2-40B4-BE49-F238E27FC236}">
                <a16:creationId xmlns:a16="http://schemas.microsoft.com/office/drawing/2014/main" id="{C38BC573-2832-1BC4-9F80-B4C7942E60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51786" y="1770698"/>
            <a:ext cx="3933825" cy="3571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978923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34</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82114"/>
            <a:ext cx="6304557"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“SO” orbit had no success</a:t>
            </a:r>
          </a:p>
          <a:p>
            <a:pPr>
              <a:lnSpc>
                <a:spcPct val="100000"/>
              </a:lnSpc>
              <a:spcBef>
                <a:spcPts val="1400"/>
              </a:spcBef>
            </a:pPr>
            <a:r>
              <a:rPr lang="en-US" sz="2200" dirty="0">
                <a:solidFill>
                  <a:schemeClr val="accent3">
                    <a:lumMod val="25000"/>
                  </a:schemeClr>
                </a:solidFill>
                <a:latin typeface="Abadi" panose="020B0604020104020204" pitchFamily="34" charset="0"/>
              </a:rPr>
              <a:t>Among 11 orbit types , 4 types were 100% successful(ES-L1, GEO, HEO, SSO)</a:t>
            </a:r>
          </a:p>
          <a:p>
            <a:pPr>
              <a:lnSpc>
                <a:spcPct val="100000"/>
              </a:lnSpc>
              <a:spcBef>
                <a:spcPts val="1400"/>
              </a:spcBef>
            </a:pPr>
            <a:r>
              <a:rPr lang="en-US" sz="2200" dirty="0">
                <a:solidFill>
                  <a:schemeClr val="accent3">
                    <a:lumMod val="25000"/>
                  </a:schemeClr>
                </a:solidFill>
                <a:latin typeface="Abadi" panose="020B0604020104020204" pitchFamily="34" charset="0"/>
              </a:rPr>
              <a:t>“GTO” had approximately 50% success rate whereas the rest of the orbit types had more than 50% success rate</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2" name="Picture 2">
            <a:extLst>
              <a:ext uri="{FF2B5EF4-FFF2-40B4-BE49-F238E27FC236}">
                <a16:creationId xmlns:a16="http://schemas.microsoft.com/office/drawing/2014/main" id="{2305F2F6-47DA-1A85-70C0-D45591BED8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89753" y="1884998"/>
            <a:ext cx="3676650" cy="3343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0901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6497064"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LEO , ISS, PO ,GTO had more flight counts than other orbit types</a:t>
            </a:r>
          </a:p>
          <a:p>
            <a:pPr>
              <a:lnSpc>
                <a:spcPct val="100000"/>
              </a:lnSpc>
              <a:spcBef>
                <a:spcPts val="1400"/>
              </a:spcBef>
            </a:pPr>
            <a:r>
              <a:rPr lang="en-US" sz="2200" dirty="0">
                <a:solidFill>
                  <a:schemeClr val="accent3">
                    <a:lumMod val="25000"/>
                  </a:schemeClr>
                </a:solidFill>
                <a:latin typeface="Abadi" panose="020B0604020104020204" pitchFamily="34" charset="0"/>
              </a:rPr>
              <a:t>SO,GEO,HEO orbit type had only 1 flight which was a failure, success and success respectively</a:t>
            </a:r>
          </a:p>
          <a:p>
            <a:pPr>
              <a:lnSpc>
                <a:spcPct val="100000"/>
              </a:lnSpc>
              <a:spcBef>
                <a:spcPts val="1400"/>
              </a:spcBef>
            </a:pPr>
            <a:r>
              <a:rPr lang="en-US" sz="2200" dirty="0">
                <a:solidFill>
                  <a:schemeClr val="accent3">
                    <a:lumMod val="25000"/>
                  </a:schemeClr>
                </a:solidFill>
                <a:latin typeface="Abadi" panose="020B0604020104020204" pitchFamily="34" charset="0"/>
              </a:rPr>
              <a:t>ES-L1, SSO, GEO, HEO had 100% success landing in terms of flights.</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2" name="Picture 2">
            <a:extLst>
              <a:ext uri="{FF2B5EF4-FFF2-40B4-BE49-F238E27FC236}">
                <a16:creationId xmlns:a16="http://schemas.microsoft.com/office/drawing/2014/main" id="{9781E9BA-BC77-8BB0-77C2-99F17ED822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89886" y="1813561"/>
            <a:ext cx="3895725" cy="3486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672758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57400"/>
            <a:ext cx="5133484"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Only ISS, PO and VLEO orbits carried more than 8000 kg payload.</a:t>
            </a:r>
          </a:p>
          <a:p>
            <a:pPr>
              <a:lnSpc>
                <a:spcPct val="100000"/>
              </a:lnSpc>
              <a:spcBef>
                <a:spcPts val="1400"/>
              </a:spcBef>
            </a:pPr>
            <a:r>
              <a:rPr lang="en-US" sz="2200" dirty="0">
                <a:solidFill>
                  <a:schemeClr val="accent3">
                    <a:lumMod val="25000"/>
                  </a:schemeClr>
                </a:solidFill>
                <a:latin typeface="Abadi" panose="020B0604020104020204" pitchFamily="34" charset="0"/>
              </a:rPr>
              <a:t>ES-L1, SSO, HEO,GEO had less than 6000 kg payload in their orbit with 100% success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2" name="Picture 2">
            <a:extLst>
              <a:ext uri="{FF2B5EF4-FFF2-40B4-BE49-F238E27FC236}">
                <a16:creationId xmlns:a16="http://schemas.microsoft.com/office/drawing/2014/main" id="{CE649803-0D8A-3886-DF39-BB671890D1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66909" y="1813561"/>
            <a:ext cx="3895725" cy="3486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534059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6047884"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Before 2013, there was no success </a:t>
            </a:r>
          </a:p>
          <a:p>
            <a:pPr>
              <a:lnSpc>
                <a:spcPct val="100000"/>
              </a:lnSpc>
              <a:spcBef>
                <a:spcPts val="1400"/>
              </a:spcBef>
            </a:pPr>
            <a:r>
              <a:rPr lang="en-US" sz="2200" dirty="0">
                <a:solidFill>
                  <a:schemeClr val="accent3">
                    <a:lumMod val="25000"/>
                  </a:schemeClr>
                </a:solidFill>
                <a:latin typeface="Abadi" panose="020B0604020104020204" pitchFamily="34" charset="0"/>
              </a:rPr>
              <a:t>After 2013 success rate increased dramatically</a:t>
            </a:r>
          </a:p>
          <a:p>
            <a:pPr>
              <a:lnSpc>
                <a:spcPct val="100000"/>
              </a:lnSpc>
              <a:spcBef>
                <a:spcPts val="1400"/>
              </a:spcBef>
            </a:pPr>
            <a:r>
              <a:rPr lang="en-US" sz="2200" dirty="0">
                <a:solidFill>
                  <a:schemeClr val="accent3">
                    <a:lumMod val="25000"/>
                  </a:schemeClr>
                </a:solidFill>
                <a:latin typeface="Abadi" panose="020B0604020104020204" pitchFamily="34" charset="0"/>
              </a:rPr>
              <a:t>Launch success peaked in 2019</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2" name="Picture 2">
            <a:extLst>
              <a:ext uri="{FF2B5EF4-FFF2-40B4-BE49-F238E27FC236}">
                <a16:creationId xmlns:a16="http://schemas.microsoft.com/office/drawing/2014/main" id="{F93D9D4F-7844-4CBE-CEE4-303CAE9F98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89753" y="2181225"/>
            <a:ext cx="3676650"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659448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There are total of 4 launch sites, the list is given below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graphicFrame>
        <p:nvGraphicFramePr>
          <p:cNvPr id="6" name="Table 6">
            <a:extLst>
              <a:ext uri="{FF2B5EF4-FFF2-40B4-BE49-F238E27FC236}">
                <a16:creationId xmlns:a16="http://schemas.microsoft.com/office/drawing/2014/main" id="{52F07D94-8525-D074-A3D1-B0EE0412CBF4}"/>
              </a:ext>
            </a:extLst>
          </p:cNvPr>
          <p:cNvGraphicFramePr>
            <a:graphicFrameLocks noGrp="1"/>
          </p:cNvGraphicFramePr>
          <p:nvPr>
            <p:extLst>
              <p:ext uri="{D42A27DB-BD31-4B8C-83A1-F6EECF244321}">
                <p14:modId xmlns:p14="http://schemas.microsoft.com/office/powerpoint/2010/main" val="2464334242"/>
              </p:ext>
            </p:extLst>
          </p:nvPr>
        </p:nvGraphicFramePr>
        <p:xfrm>
          <a:off x="3648899" y="2871704"/>
          <a:ext cx="3987810" cy="1854200"/>
        </p:xfrm>
        <a:graphic>
          <a:graphicData uri="http://schemas.openxmlformats.org/drawingml/2006/table">
            <a:tbl>
              <a:tblPr firstRow="1" bandRow="1">
                <a:tableStyleId>{5C22544A-7EE6-4342-B048-85BDC9FD1C3A}</a:tableStyleId>
              </a:tblPr>
              <a:tblGrid>
                <a:gridCol w="3987810">
                  <a:extLst>
                    <a:ext uri="{9D8B030D-6E8A-4147-A177-3AD203B41FA5}">
                      <a16:colId xmlns:a16="http://schemas.microsoft.com/office/drawing/2014/main" val="1089589865"/>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effectLst/>
                        </a:rPr>
                        <a:t>Launch Site</a:t>
                      </a:r>
                    </a:p>
                  </a:txBody>
                  <a:tcPr/>
                </a:tc>
                <a:extLst>
                  <a:ext uri="{0D108BD9-81ED-4DB2-BD59-A6C34878D82A}">
                    <a16:rowId xmlns:a16="http://schemas.microsoft.com/office/drawing/2014/main" val="1579572714"/>
                  </a:ext>
                </a:extLst>
              </a:tr>
              <a:tr h="370840">
                <a:tc>
                  <a:txBody>
                    <a:bodyPr/>
                    <a:lstStyle/>
                    <a:p>
                      <a:pPr algn="ctr" fontAlgn="ctr"/>
                      <a:r>
                        <a:rPr lang="en-US" dirty="0">
                          <a:effectLst/>
                        </a:rPr>
                        <a:t>CCAFS LC-40</a:t>
                      </a:r>
                    </a:p>
                  </a:txBody>
                  <a:tcPr marL="38100" marR="38100" marT="38100" marB="38100" anchor="ctr"/>
                </a:tc>
                <a:extLst>
                  <a:ext uri="{0D108BD9-81ED-4DB2-BD59-A6C34878D82A}">
                    <a16:rowId xmlns:a16="http://schemas.microsoft.com/office/drawing/2014/main" val="3905657126"/>
                  </a:ext>
                </a:extLst>
              </a:tr>
              <a:tr h="370840">
                <a:tc>
                  <a:txBody>
                    <a:bodyPr/>
                    <a:lstStyle/>
                    <a:p>
                      <a:pPr algn="ctr" fontAlgn="ctr"/>
                      <a:r>
                        <a:rPr lang="en-US">
                          <a:effectLst/>
                        </a:rPr>
                        <a:t>CCAFS SLC-40</a:t>
                      </a:r>
                    </a:p>
                  </a:txBody>
                  <a:tcPr marL="38100" marR="38100" marT="38100" marB="38100" anchor="ctr"/>
                </a:tc>
                <a:extLst>
                  <a:ext uri="{0D108BD9-81ED-4DB2-BD59-A6C34878D82A}">
                    <a16:rowId xmlns:a16="http://schemas.microsoft.com/office/drawing/2014/main" val="2248085267"/>
                  </a:ext>
                </a:extLst>
              </a:tr>
              <a:tr h="370840">
                <a:tc>
                  <a:txBody>
                    <a:bodyPr/>
                    <a:lstStyle/>
                    <a:p>
                      <a:pPr algn="ctr" fontAlgn="ctr"/>
                      <a:r>
                        <a:rPr lang="en-US" dirty="0">
                          <a:effectLst/>
                        </a:rPr>
                        <a:t>KSC LC-39A</a:t>
                      </a:r>
                    </a:p>
                  </a:txBody>
                  <a:tcPr marL="38100" marR="38100" marT="38100" marB="38100" anchor="ctr"/>
                </a:tc>
                <a:extLst>
                  <a:ext uri="{0D108BD9-81ED-4DB2-BD59-A6C34878D82A}">
                    <a16:rowId xmlns:a16="http://schemas.microsoft.com/office/drawing/2014/main" val="206980320"/>
                  </a:ext>
                </a:extLst>
              </a:tr>
              <a:tr h="370840">
                <a:tc>
                  <a:txBody>
                    <a:bodyPr/>
                    <a:lstStyle/>
                    <a:p>
                      <a:pPr algn="ctr" fontAlgn="ctr"/>
                      <a:r>
                        <a:rPr lang="en-US" dirty="0">
                          <a:effectLst/>
                        </a:rPr>
                        <a:t>VAFB SLC-4E</a:t>
                      </a:r>
                    </a:p>
                  </a:txBody>
                  <a:tcPr marL="38100" marR="38100" marT="38100" marB="38100" anchor="ctr"/>
                </a:tc>
                <a:extLst>
                  <a:ext uri="{0D108BD9-81ED-4DB2-BD59-A6C34878D82A}">
                    <a16:rowId xmlns:a16="http://schemas.microsoft.com/office/drawing/2014/main" val="578979512"/>
                  </a:ext>
                </a:extLst>
              </a:tr>
            </a:tbl>
          </a:graphicData>
        </a:graphic>
      </p:graphicFrame>
    </p:spTree>
    <p:extLst>
      <p:ext uri="{BB962C8B-B14F-4D97-AF65-F5344CB8AC3E}">
        <p14:creationId xmlns:p14="http://schemas.microsoft.com/office/powerpoint/2010/main" val="272785097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below list represents 5 records where launch sites begin with `CCA`, all of them refers  to the same launch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graphicFrame>
        <p:nvGraphicFramePr>
          <p:cNvPr id="2" name="Table 5">
            <a:extLst>
              <a:ext uri="{FF2B5EF4-FFF2-40B4-BE49-F238E27FC236}">
                <a16:creationId xmlns:a16="http://schemas.microsoft.com/office/drawing/2014/main" id="{4744E49B-CFCF-3B46-0C43-52D78D9DC2D3}"/>
              </a:ext>
            </a:extLst>
          </p:cNvPr>
          <p:cNvGraphicFramePr>
            <a:graphicFrameLocks noGrp="1"/>
          </p:cNvGraphicFramePr>
          <p:nvPr>
            <p:extLst>
              <p:ext uri="{D42A27DB-BD31-4B8C-83A1-F6EECF244321}">
                <p14:modId xmlns:p14="http://schemas.microsoft.com/office/powerpoint/2010/main" val="3531552004"/>
              </p:ext>
            </p:extLst>
          </p:nvPr>
        </p:nvGraphicFramePr>
        <p:xfrm>
          <a:off x="3299327" y="3238276"/>
          <a:ext cx="4400884" cy="2225040"/>
        </p:xfrm>
        <a:graphic>
          <a:graphicData uri="http://schemas.openxmlformats.org/drawingml/2006/table">
            <a:tbl>
              <a:tblPr firstRow="1" bandRow="1">
                <a:tableStyleId>{5C22544A-7EE6-4342-B048-85BDC9FD1C3A}</a:tableStyleId>
              </a:tblPr>
              <a:tblGrid>
                <a:gridCol w="4400884">
                  <a:extLst>
                    <a:ext uri="{9D8B030D-6E8A-4147-A177-3AD203B41FA5}">
                      <a16:colId xmlns:a16="http://schemas.microsoft.com/office/drawing/2014/main" val="2654196922"/>
                    </a:ext>
                  </a:extLst>
                </a:gridCol>
              </a:tblGrid>
              <a:tr h="370840">
                <a:tc>
                  <a:txBody>
                    <a:bodyPr/>
                    <a:lstStyle/>
                    <a:p>
                      <a:pPr algn="ctr" fontAlgn="ctr"/>
                      <a:r>
                        <a:rPr lang="en-US" b="1" dirty="0">
                          <a:effectLst/>
                        </a:rPr>
                        <a:t>Launch Site</a:t>
                      </a:r>
                    </a:p>
                  </a:txBody>
                  <a:tcPr marL="38100" marR="38100" marT="38100" marB="38100" anchor="ctr"/>
                </a:tc>
                <a:extLst>
                  <a:ext uri="{0D108BD9-81ED-4DB2-BD59-A6C34878D82A}">
                    <a16:rowId xmlns:a16="http://schemas.microsoft.com/office/drawing/2014/main" val="2597768497"/>
                  </a:ext>
                </a:extLst>
              </a:tr>
              <a:tr h="370840">
                <a:tc>
                  <a:txBody>
                    <a:bodyPr/>
                    <a:lstStyle/>
                    <a:p>
                      <a:pPr algn="ctr" fontAlgn="ctr"/>
                      <a:r>
                        <a:rPr lang="en-US" dirty="0">
                          <a:effectLst/>
                        </a:rPr>
                        <a:t>CCAFS LC-40</a:t>
                      </a:r>
                    </a:p>
                  </a:txBody>
                  <a:tcPr marL="38100" marR="38100" marT="38100" marB="38100" anchor="ctr"/>
                </a:tc>
                <a:extLst>
                  <a:ext uri="{0D108BD9-81ED-4DB2-BD59-A6C34878D82A}">
                    <a16:rowId xmlns:a16="http://schemas.microsoft.com/office/drawing/2014/main" val="1192345959"/>
                  </a:ext>
                </a:extLst>
              </a:tr>
              <a:tr h="370840">
                <a:tc>
                  <a:txBody>
                    <a:bodyPr/>
                    <a:lstStyle/>
                    <a:p>
                      <a:pPr algn="ctr" fontAlgn="ctr"/>
                      <a:r>
                        <a:rPr lang="en-US" dirty="0">
                          <a:effectLst/>
                        </a:rPr>
                        <a:t>CCAFS LC-40</a:t>
                      </a:r>
                    </a:p>
                  </a:txBody>
                  <a:tcPr marL="38100" marR="38100" marT="38100" marB="38100" anchor="ctr"/>
                </a:tc>
                <a:extLst>
                  <a:ext uri="{0D108BD9-81ED-4DB2-BD59-A6C34878D82A}">
                    <a16:rowId xmlns:a16="http://schemas.microsoft.com/office/drawing/2014/main" val="3559580029"/>
                  </a:ext>
                </a:extLst>
              </a:tr>
              <a:tr h="370840">
                <a:tc>
                  <a:txBody>
                    <a:bodyPr/>
                    <a:lstStyle/>
                    <a:p>
                      <a:pPr algn="ctr" fontAlgn="ctr"/>
                      <a:r>
                        <a:rPr lang="en-US" dirty="0">
                          <a:effectLst/>
                        </a:rPr>
                        <a:t>CCAFS LC-40</a:t>
                      </a:r>
                    </a:p>
                  </a:txBody>
                  <a:tcPr marL="38100" marR="38100" marT="38100" marB="38100" anchor="ctr"/>
                </a:tc>
                <a:extLst>
                  <a:ext uri="{0D108BD9-81ED-4DB2-BD59-A6C34878D82A}">
                    <a16:rowId xmlns:a16="http://schemas.microsoft.com/office/drawing/2014/main" val="3465593443"/>
                  </a:ext>
                </a:extLst>
              </a:tr>
              <a:tr h="370840">
                <a:tc>
                  <a:txBody>
                    <a:bodyPr/>
                    <a:lstStyle/>
                    <a:p>
                      <a:pPr algn="ctr" fontAlgn="ctr"/>
                      <a:r>
                        <a:rPr lang="en-US" dirty="0">
                          <a:effectLst/>
                        </a:rPr>
                        <a:t>CCAFS LC-40</a:t>
                      </a:r>
                    </a:p>
                  </a:txBody>
                  <a:tcPr marL="38100" marR="38100" marT="38100" marB="38100" anchor="ctr"/>
                </a:tc>
                <a:extLst>
                  <a:ext uri="{0D108BD9-81ED-4DB2-BD59-A6C34878D82A}">
                    <a16:rowId xmlns:a16="http://schemas.microsoft.com/office/drawing/2014/main" val="2190827035"/>
                  </a:ext>
                </a:extLst>
              </a:tr>
              <a:tr h="370840">
                <a:tc>
                  <a:txBody>
                    <a:bodyPr/>
                    <a:lstStyle/>
                    <a:p>
                      <a:pPr algn="ctr" fontAlgn="ctr"/>
                      <a:r>
                        <a:rPr lang="en-US" dirty="0">
                          <a:effectLst/>
                        </a:rPr>
                        <a:t>CCAFS LC-40</a:t>
                      </a:r>
                    </a:p>
                  </a:txBody>
                  <a:tcPr marL="38100" marR="38100" marT="38100" marB="38100" anchor="ctr"/>
                </a:tc>
                <a:extLst>
                  <a:ext uri="{0D108BD9-81ED-4DB2-BD59-A6C34878D82A}">
                    <a16:rowId xmlns:a16="http://schemas.microsoft.com/office/drawing/2014/main" val="1313864087"/>
                  </a:ext>
                </a:extLst>
              </a:tr>
            </a:tbl>
          </a:graphicData>
        </a:graphic>
      </p:graphicFrame>
    </p:spTree>
    <p:extLst>
      <p:ext uri="{BB962C8B-B14F-4D97-AF65-F5344CB8AC3E}">
        <p14:creationId xmlns:p14="http://schemas.microsoft.com/office/powerpoint/2010/main" val="17947386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1411705"/>
            <a:ext cx="10190360" cy="5015505"/>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and Visual Analysis:</a:t>
            </a:r>
          </a:p>
          <a:p>
            <a:pPr lvl="1">
              <a:lnSpc>
                <a:spcPct val="100000"/>
              </a:lnSpc>
              <a:spcBef>
                <a:spcPts val="1400"/>
              </a:spcBef>
            </a:pPr>
            <a:r>
              <a:rPr lang="en-US" sz="1800" dirty="0">
                <a:solidFill>
                  <a:schemeClr val="bg2">
                    <a:lumMod val="50000"/>
                  </a:schemeClr>
                </a:solidFill>
                <a:latin typeface="Abadi" panose="020B0604020104020204" pitchFamily="34" charset="0"/>
              </a:rPr>
              <a:t>Among 11 orbit types , ES-L1, GEO, HEO, SSO were 100% successful with less than 6000 kg payload </a:t>
            </a:r>
          </a:p>
          <a:p>
            <a:pPr lvl="1">
              <a:lnSpc>
                <a:spcPct val="100000"/>
              </a:lnSpc>
              <a:spcBef>
                <a:spcPts val="1400"/>
              </a:spcBef>
            </a:pPr>
            <a:r>
              <a:rPr lang="en-US" sz="1800" dirty="0">
                <a:solidFill>
                  <a:schemeClr val="bg2">
                    <a:lumMod val="50000"/>
                  </a:schemeClr>
                </a:solidFill>
                <a:latin typeface="Abadi" panose="020B0604020104020204" pitchFamily="34" charset="0"/>
              </a:rPr>
              <a:t>Payload greater than 7500 kg had a higher chance of successful landing </a:t>
            </a:r>
          </a:p>
          <a:p>
            <a:pPr lvl="1">
              <a:lnSpc>
                <a:spcPct val="100000"/>
              </a:lnSpc>
              <a:spcBef>
                <a:spcPts val="1400"/>
              </a:spcBef>
            </a:pPr>
            <a:r>
              <a:rPr lang="en-US" sz="1800" dirty="0">
                <a:solidFill>
                  <a:schemeClr val="bg2">
                    <a:lumMod val="50000"/>
                  </a:schemeClr>
                </a:solidFill>
                <a:latin typeface="Abadi" panose="020B0604020104020204" pitchFamily="34" charset="0"/>
              </a:rPr>
              <a:t>In 0-10000 kg payload range “FT” booster version has the largest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Launch Site Proximity Analysis:</a:t>
            </a:r>
          </a:p>
          <a:p>
            <a:pPr lvl="1">
              <a:lnSpc>
                <a:spcPct val="100000"/>
              </a:lnSpc>
              <a:spcBef>
                <a:spcPts val="1400"/>
              </a:spcBef>
            </a:pPr>
            <a:r>
              <a:rPr lang="en-US" sz="1800" dirty="0">
                <a:solidFill>
                  <a:schemeClr val="bg2">
                    <a:lumMod val="50000"/>
                  </a:schemeClr>
                </a:solidFill>
                <a:latin typeface="Abadi" panose="020B0604020104020204" pitchFamily="34" charset="0"/>
              </a:rPr>
              <a:t>SpaceX has 4 launch sites, one is near California, the other three is near Florida and South Texas.</a:t>
            </a:r>
          </a:p>
          <a:p>
            <a:pPr lvl="1">
              <a:lnSpc>
                <a:spcPct val="100000"/>
              </a:lnSpc>
              <a:spcBef>
                <a:spcPts val="1400"/>
              </a:spcBef>
            </a:pPr>
            <a:r>
              <a:rPr lang="en-US" sz="1800" dirty="0">
                <a:solidFill>
                  <a:schemeClr val="bg2">
                    <a:lumMod val="50000"/>
                  </a:schemeClr>
                </a:solidFill>
                <a:latin typeface="Abadi" panose="020B0604020104020204" pitchFamily="34" charset="0"/>
              </a:rPr>
              <a:t>All the sites are in near proximity to ocean</a:t>
            </a:r>
          </a:p>
          <a:p>
            <a:pPr lvl="1">
              <a:lnSpc>
                <a:spcPct val="100000"/>
              </a:lnSpc>
              <a:spcBef>
                <a:spcPts val="1400"/>
              </a:spcBef>
            </a:pPr>
            <a:r>
              <a:rPr lang="en-US" sz="1800" dirty="0">
                <a:solidFill>
                  <a:schemeClr val="bg2">
                    <a:lumMod val="50000"/>
                  </a:schemeClr>
                </a:solidFill>
                <a:latin typeface="Abadi" panose="020B0604020104020204" pitchFamily="34" charset="0"/>
              </a:rPr>
              <a:t>All the sites are bit far away from the city</a:t>
            </a:r>
          </a:p>
          <a:p>
            <a:pPr lvl="1">
              <a:lnSpc>
                <a:spcPct val="100000"/>
              </a:lnSpc>
              <a:spcBef>
                <a:spcPts val="1400"/>
              </a:spcBef>
            </a:pPr>
            <a:r>
              <a:rPr lang="en-US" sz="1800" dirty="0">
                <a:solidFill>
                  <a:schemeClr val="bg2">
                    <a:lumMod val="50000"/>
                  </a:schemeClr>
                </a:solidFill>
                <a:latin typeface="Abadi" panose="020B0604020104020204" pitchFamily="34" charset="0"/>
              </a:rPr>
              <a:t>All the sites are nearer to the railroads than highways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a:t>
            </a:r>
          </a:p>
          <a:p>
            <a:pPr lvl="1">
              <a:lnSpc>
                <a:spcPct val="100000"/>
              </a:lnSpc>
              <a:spcBef>
                <a:spcPts val="1400"/>
              </a:spcBef>
            </a:pPr>
            <a:r>
              <a:rPr lang="en-US" sz="1800" dirty="0">
                <a:solidFill>
                  <a:schemeClr val="bg2">
                    <a:lumMod val="50000"/>
                  </a:schemeClr>
                </a:solidFill>
                <a:latin typeface="Abadi" panose="020B0604020104020204" pitchFamily="34" charset="0"/>
              </a:rPr>
              <a:t>Logistic Regression and Decision Tree  performed well in comparison with other models, with the highest accuracy of 83.3%</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 [Continued]</a:t>
            </a:r>
            <a:endParaRPr lang="en-US" dirty="0">
              <a:solidFill>
                <a:srgbClr val="0B49CB"/>
              </a:solidFill>
            </a:endParaRPr>
          </a:p>
        </p:txBody>
      </p:sp>
    </p:spTree>
    <p:extLst>
      <p:ext uri="{BB962C8B-B14F-4D97-AF65-F5344CB8AC3E}">
        <p14:creationId xmlns:p14="http://schemas.microsoft.com/office/powerpoint/2010/main" val="90769203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Total payload carried by boosters from NASA (CRS)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graphicFrame>
        <p:nvGraphicFramePr>
          <p:cNvPr id="2" name="Table 5">
            <a:extLst>
              <a:ext uri="{FF2B5EF4-FFF2-40B4-BE49-F238E27FC236}">
                <a16:creationId xmlns:a16="http://schemas.microsoft.com/office/drawing/2014/main" id="{5AAC2EA2-A8E6-5C4A-BBF4-531D2C2A0E9A}"/>
              </a:ext>
            </a:extLst>
          </p:cNvPr>
          <p:cNvGraphicFramePr>
            <a:graphicFrameLocks noGrp="1"/>
          </p:cNvGraphicFramePr>
          <p:nvPr>
            <p:extLst>
              <p:ext uri="{D42A27DB-BD31-4B8C-83A1-F6EECF244321}">
                <p14:modId xmlns:p14="http://schemas.microsoft.com/office/powerpoint/2010/main" val="1233757335"/>
              </p:ext>
            </p:extLst>
          </p:nvPr>
        </p:nvGraphicFramePr>
        <p:xfrm>
          <a:off x="2978484" y="3259614"/>
          <a:ext cx="3261895" cy="741680"/>
        </p:xfrm>
        <a:graphic>
          <a:graphicData uri="http://schemas.openxmlformats.org/drawingml/2006/table">
            <a:tbl>
              <a:tblPr firstRow="1" bandRow="1">
                <a:tableStyleId>{5C22544A-7EE6-4342-B048-85BDC9FD1C3A}</a:tableStyleId>
              </a:tblPr>
              <a:tblGrid>
                <a:gridCol w="3261895">
                  <a:extLst>
                    <a:ext uri="{9D8B030D-6E8A-4147-A177-3AD203B41FA5}">
                      <a16:colId xmlns:a16="http://schemas.microsoft.com/office/drawing/2014/main" val="3255977886"/>
                    </a:ext>
                  </a:extLst>
                </a:gridCol>
              </a:tblGrid>
              <a:tr h="370840">
                <a:tc>
                  <a:txBody>
                    <a:bodyPr/>
                    <a:lstStyle/>
                    <a:p>
                      <a:pPr algn="ctr" fontAlgn="ctr"/>
                      <a:r>
                        <a:rPr lang="en-US" b="1" dirty="0">
                          <a:effectLst/>
                        </a:rPr>
                        <a:t>Total Payload Mass</a:t>
                      </a:r>
                    </a:p>
                  </a:txBody>
                  <a:tcPr anchor="ctr"/>
                </a:tc>
                <a:extLst>
                  <a:ext uri="{0D108BD9-81ED-4DB2-BD59-A6C34878D82A}">
                    <a16:rowId xmlns:a16="http://schemas.microsoft.com/office/drawing/2014/main" val="2356586175"/>
                  </a:ext>
                </a:extLst>
              </a:tr>
              <a:tr h="370840">
                <a:tc>
                  <a:txBody>
                    <a:bodyPr/>
                    <a:lstStyle/>
                    <a:p>
                      <a:pPr algn="ctr" fontAlgn="ctr"/>
                      <a:r>
                        <a:rPr lang="en-US" b="0" i="0" dirty="0">
                          <a:solidFill>
                            <a:srgbClr val="000000"/>
                          </a:solidFill>
                          <a:effectLst/>
                          <a:latin typeface="Helvetica Neue"/>
                        </a:rPr>
                        <a:t>48213</a:t>
                      </a:r>
                      <a:endParaRPr lang="en-US" dirty="0">
                        <a:effectLst/>
                      </a:endParaRPr>
                    </a:p>
                  </a:txBody>
                  <a:tcPr anchor="ctr"/>
                </a:tc>
                <a:extLst>
                  <a:ext uri="{0D108BD9-81ED-4DB2-BD59-A6C34878D82A}">
                    <a16:rowId xmlns:a16="http://schemas.microsoft.com/office/drawing/2014/main" val="1007904731"/>
                  </a:ext>
                </a:extLst>
              </a:tr>
            </a:tbl>
          </a:graphicData>
        </a:graphic>
      </p:graphicFrame>
    </p:spTree>
    <p:extLst>
      <p:ext uri="{BB962C8B-B14F-4D97-AF65-F5344CB8AC3E}">
        <p14:creationId xmlns:p14="http://schemas.microsoft.com/office/powerpoint/2010/main" val="401001474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average payload mass carried by booster version F9 v1.1. It is approximately 2500 kg.</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graphicFrame>
        <p:nvGraphicFramePr>
          <p:cNvPr id="2" name="Table 5">
            <a:extLst>
              <a:ext uri="{FF2B5EF4-FFF2-40B4-BE49-F238E27FC236}">
                <a16:creationId xmlns:a16="http://schemas.microsoft.com/office/drawing/2014/main" id="{DD00D0EB-8216-BEDC-6C94-811D3979A006}"/>
              </a:ext>
            </a:extLst>
          </p:cNvPr>
          <p:cNvGraphicFramePr>
            <a:graphicFrameLocks noGrp="1"/>
          </p:cNvGraphicFramePr>
          <p:nvPr>
            <p:extLst>
              <p:ext uri="{D42A27DB-BD31-4B8C-83A1-F6EECF244321}">
                <p14:modId xmlns:p14="http://schemas.microsoft.com/office/powerpoint/2010/main" val="1837074226"/>
              </p:ext>
            </p:extLst>
          </p:nvPr>
        </p:nvGraphicFramePr>
        <p:xfrm>
          <a:off x="3379537" y="3260452"/>
          <a:ext cx="3326063" cy="741680"/>
        </p:xfrm>
        <a:graphic>
          <a:graphicData uri="http://schemas.openxmlformats.org/drawingml/2006/table">
            <a:tbl>
              <a:tblPr firstRow="1" bandRow="1">
                <a:tableStyleId>{5C22544A-7EE6-4342-B048-85BDC9FD1C3A}</a:tableStyleId>
              </a:tblPr>
              <a:tblGrid>
                <a:gridCol w="3326063">
                  <a:extLst>
                    <a:ext uri="{9D8B030D-6E8A-4147-A177-3AD203B41FA5}">
                      <a16:colId xmlns:a16="http://schemas.microsoft.com/office/drawing/2014/main" val="1811453657"/>
                    </a:ext>
                  </a:extLst>
                </a:gridCol>
              </a:tblGrid>
              <a:tr h="370840">
                <a:tc>
                  <a:txBody>
                    <a:bodyPr/>
                    <a:lstStyle/>
                    <a:p>
                      <a:pPr algn="ctr" fontAlgn="ctr"/>
                      <a:r>
                        <a:rPr lang="en-US" b="1" dirty="0">
                          <a:effectLst/>
                        </a:rPr>
                        <a:t>Avg Payload Mass (F9 v1.1)</a:t>
                      </a:r>
                    </a:p>
                  </a:txBody>
                  <a:tcPr marL="38100" marR="38100" marT="38100" marB="38100" anchor="ctr"/>
                </a:tc>
                <a:extLst>
                  <a:ext uri="{0D108BD9-81ED-4DB2-BD59-A6C34878D82A}">
                    <a16:rowId xmlns:a16="http://schemas.microsoft.com/office/drawing/2014/main" val="1165803009"/>
                  </a:ext>
                </a:extLst>
              </a:tr>
              <a:tr h="370840">
                <a:tc>
                  <a:txBody>
                    <a:bodyPr/>
                    <a:lstStyle/>
                    <a:p>
                      <a:pPr algn="ctr" fontAlgn="ctr"/>
                      <a:r>
                        <a:rPr lang="en-US" b="0" i="0" dirty="0">
                          <a:solidFill>
                            <a:srgbClr val="000000"/>
                          </a:solidFill>
                          <a:effectLst/>
                          <a:latin typeface="Helvetica Neue"/>
                        </a:rPr>
                        <a:t>2534.666666</a:t>
                      </a:r>
                      <a:endParaRPr lang="en-US" dirty="0">
                        <a:effectLst/>
                      </a:endParaRPr>
                    </a:p>
                  </a:txBody>
                  <a:tcPr marL="38100" marR="38100" marT="38100" marB="38100" anchor="ctr"/>
                </a:tc>
                <a:extLst>
                  <a:ext uri="{0D108BD9-81ED-4DB2-BD59-A6C34878D82A}">
                    <a16:rowId xmlns:a16="http://schemas.microsoft.com/office/drawing/2014/main" val="2302839152"/>
                  </a:ext>
                </a:extLst>
              </a:tr>
            </a:tbl>
          </a:graphicData>
        </a:graphic>
      </p:graphicFrame>
    </p:spTree>
    <p:extLst>
      <p:ext uri="{BB962C8B-B14F-4D97-AF65-F5344CB8AC3E}">
        <p14:creationId xmlns:p14="http://schemas.microsoft.com/office/powerpoint/2010/main" val="273556052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date of the first successful landing outcome on ground pad. It is at the end of 2015.</a:t>
            </a:r>
            <a:endParaRPr lang="en-US" sz="2400" dirty="0">
              <a:solidFill>
                <a:schemeClr val="accent3">
                  <a:lumMod val="25000"/>
                </a:schemeClr>
              </a:solidFill>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graphicFrame>
        <p:nvGraphicFramePr>
          <p:cNvPr id="2" name="Table 5">
            <a:extLst>
              <a:ext uri="{FF2B5EF4-FFF2-40B4-BE49-F238E27FC236}">
                <a16:creationId xmlns:a16="http://schemas.microsoft.com/office/drawing/2014/main" id="{0F85AF11-42BD-8ACC-BD39-74B3AE1926C2}"/>
              </a:ext>
            </a:extLst>
          </p:cNvPr>
          <p:cNvGraphicFramePr>
            <a:graphicFrameLocks noGrp="1"/>
          </p:cNvGraphicFramePr>
          <p:nvPr>
            <p:extLst>
              <p:ext uri="{D42A27DB-BD31-4B8C-83A1-F6EECF244321}">
                <p14:modId xmlns:p14="http://schemas.microsoft.com/office/powerpoint/2010/main" val="1956942464"/>
              </p:ext>
            </p:extLst>
          </p:nvPr>
        </p:nvGraphicFramePr>
        <p:xfrm>
          <a:off x="3819144" y="3266844"/>
          <a:ext cx="2208667" cy="741680"/>
        </p:xfrm>
        <a:graphic>
          <a:graphicData uri="http://schemas.openxmlformats.org/drawingml/2006/table">
            <a:tbl>
              <a:tblPr firstRow="1" bandRow="1">
                <a:tableStyleId>{5C22544A-7EE6-4342-B048-85BDC9FD1C3A}</a:tableStyleId>
              </a:tblPr>
              <a:tblGrid>
                <a:gridCol w="2208667">
                  <a:extLst>
                    <a:ext uri="{9D8B030D-6E8A-4147-A177-3AD203B41FA5}">
                      <a16:colId xmlns:a16="http://schemas.microsoft.com/office/drawing/2014/main" val="2015437469"/>
                    </a:ext>
                  </a:extLst>
                </a:gridCol>
              </a:tblGrid>
              <a:tr h="370840">
                <a:tc>
                  <a:txBody>
                    <a:bodyPr/>
                    <a:lstStyle/>
                    <a:p>
                      <a:pPr algn="ctr" fontAlgn="ctr"/>
                      <a:r>
                        <a:rPr lang="en-US" b="1" dirty="0">
                          <a:effectLst/>
                        </a:rPr>
                        <a:t>Date</a:t>
                      </a:r>
                    </a:p>
                  </a:txBody>
                  <a:tcPr marL="38100" marR="38100" marT="38100" marB="38100" anchor="ctr"/>
                </a:tc>
                <a:extLst>
                  <a:ext uri="{0D108BD9-81ED-4DB2-BD59-A6C34878D82A}">
                    <a16:rowId xmlns:a16="http://schemas.microsoft.com/office/drawing/2014/main" val="2053510079"/>
                  </a:ext>
                </a:extLst>
              </a:tr>
              <a:tr h="370840">
                <a:tc>
                  <a:txBody>
                    <a:bodyPr/>
                    <a:lstStyle/>
                    <a:p>
                      <a:pPr algn="ctr" fontAlgn="ctr"/>
                      <a:r>
                        <a:rPr lang="en-US" dirty="0">
                          <a:effectLst/>
                        </a:rPr>
                        <a:t>2015-12-22</a:t>
                      </a:r>
                    </a:p>
                  </a:txBody>
                  <a:tcPr marL="38100" marR="38100" marT="38100" marB="38100" anchor="ctr"/>
                </a:tc>
                <a:extLst>
                  <a:ext uri="{0D108BD9-81ED-4DB2-BD59-A6C34878D82A}">
                    <a16:rowId xmlns:a16="http://schemas.microsoft.com/office/drawing/2014/main" val="785921986"/>
                  </a:ext>
                </a:extLst>
              </a:tr>
            </a:tbl>
          </a:graphicData>
        </a:graphic>
      </p:graphicFrame>
    </p:spTree>
    <p:extLst>
      <p:ext uri="{BB962C8B-B14F-4D97-AF65-F5344CB8AC3E}">
        <p14:creationId xmlns:p14="http://schemas.microsoft.com/office/powerpoint/2010/main" val="143467992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below list represents </a:t>
            </a:r>
            <a:r>
              <a:rPr lang="en-US" sz="2200" dirty="0">
                <a:solidFill>
                  <a:schemeClr val="accent3">
                    <a:lumMod val="25000"/>
                  </a:schemeClr>
                </a:solidFill>
                <a:latin typeface="Abadi"/>
              </a:rPr>
              <a:t>the names of boosters which have successfully landed on drone ship and had payload mass greater than 4000 but less than 6000</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graphicFrame>
        <p:nvGraphicFramePr>
          <p:cNvPr id="2" name="Table 2">
            <a:extLst>
              <a:ext uri="{FF2B5EF4-FFF2-40B4-BE49-F238E27FC236}">
                <a16:creationId xmlns:a16="http://schemas.microsoft.com/office/drawing/2014/main" id="{4051C734-5DE9-BBC6-3D1C-9718E00043D1}"/>
              </a:ext>
            </a:extLst>
          </p:cNvPr>
          <p:cNvGraphicFramePr>
            <a:graphicFrameLocks noGrp="1"/>
          </p:cNvGraphicFramePr>
          <p:nvPr>
            <p:extLst>
              <p:ext uri="{D42A27DB-BD31-4B8C-83A1-F6EECF244321}">
                <p14:modId xmlns:p14="http://schemas.microsoft.com/office/powerpoint/2010/main" val="635744338"/>
              </p:ext>
            </p:extLst>
          </p:nvPr>
        </p:nvGraphicFramePr>
        <p:xfrm>
          <a:off x="3523915" y="3203965"/>
          <a:ext cx="3101474" cy="1854200"/>
        </p:xfrm>
        <a:graphic>
          <a:graphicData uri="http://schemas.openxmlformats.org/drawingml/2006/table">
            <a:tbl>
              <a:tblPr firstRow="1" bandRow="1">
                <a:tableStyleId>{5C22544A-7EE6-4342-B048-85BDC9FD1C3A}</a:tableStyleId>
              </a:tblPr>
              <a:tblGrid>
                <a:gridCol w="3101474">
                  <a:extLst>
                    <a:ext uri="{9D8B030D-6E8A-4147-A177-3AD203B41FA5}">
                      <a16:colId xmlns:a16="http://schemas.microsoft.com/office/drawing/2014/main" val="2034509281"/>
                    </a:ext>
                  </a:extLst>
                </a:gridCol>
              </a:tblGrid>
              <a:tr h="370840">
                <a:tc>
                  <a:txBody>
                    <a:bodyPr/>
                    <a:lstStyle/>
                    <a:p>
                      <a:pPr algn="ctr" fontAlgn="ctr"/>
                      <a:r>
                        <a:rPr lang="en-US" b="1" dirty="0">
                          <a:effectLst/>
                        </a:rPr>
                        <a:t>Booster Version</a:t>
                      </a:r>
                    </a:p>
                  </a:txBody>
                  <a:tcPr anchor="ctr"/>
                </a:tc>
                <a:extLst>
                  <a:ext uri="{0D108BD9-81ED-4DB2-BD59-A6C34878D82A}">
                    <a16:rowId xmlns:a16="http://schemas.microsoft.com/office/drawing/2014/main" val="3688912741"/>
                  </a:ext>
                </a:extLst>
              </a:tr>
              <a:tr h="370840">
                <a:tc>
                  <a:txBody>
                    <a:bodyPr/>
                    <a:lstStyle/>
                    <a:p>
                      <a:pPr algn="ctr" fontAlgn="ctr"/>
                      <a:r>
                        <a:rPr lang="en-US">
                          <a:effectLst/>
                        </a:rPr>
                        <a:t>F9 FT B1022</a:t>
                      </a:r>
                    </a:p>
                  </a:txBody>
                  <a:tcPr anchor="ctr"/>
                </a:tc>
                <a:extLst>
                  <a:ext uri="{0D108BD9-81ED-4DB2-BD59-A6C34878D82A}">
                    <a16:rowId xmlns:a16="http://schemas.microsoft.com/office/drawing/2014/main" val="1839296847"/>
                  </a:ext>
                </a:extLst>
              </a:tr>
              <a:tr h="370840">
                <a:tc>
                  <a:txBody>
                    <a:bodyPr/>
                    <a:lstStyle/>
                    <a:p>
                      <a:pPr algn="ctr" fontAlgn="ctr"/>
                      <a:r>
                        <a:rPr lang="en-US" dirty="0">
                          <a:effectLst/>
                        </a:rPr>
                        <a:t>F9 FT B1026</a:t>
                      </a:r>
                    </a:p>
                  </a:txBody>
                  <a:tcPr anchor="ctr"/>
                </a:tc>
                <a:extLst>
                  <a:ext uri="{0D108BD9-81ED-4DB2-BD59-A6C34878D82A}">
                    <a16:rowId xmlns:a16="http://schemas.microsoft.com/office/drawing/2014/main" val="3100324149"/>
                  </a:ext>
                </a:extLst>
              </a:tr>
              <a:tr h="370840">
                <a:tc>
                  <a:txBody>
                    <a:bodyPr/>
                    <a:lstStyle/>
                    <a:p>
                      <a:pPr algn="ctr" fontAlgn="ctr"/>
                      <a:r>
                        <a:rPr lang="en-US">
                          <a:effectLst/>
                        </a:rPr>
                        <a:t>F9 FT B1021.2</a:t>
                      </a:r>
                    </a:p>
                  </a:txBody>
                  <a:tcPr anchor="ctr"/>
                </a:tc>
                <a:extLst>
                  <a:ext uri="{0D108BD9-81ED-4DB2-BD59-A6C34878D82A}">
                    <a16:rowId xmlns:a16="http://schemas.microsoft.com/office/drawing/2014/main" val="1433704768"/>
                  </a:ext>
                </a:extLst>
              </a:tr>
              <a:tr h="370840">
                <a:tc>
                  <a:txBody>
                    <a:bodyPr/>
                    <a:lstStyle/>
                    <a:p>
                      <a:pPr algn="ctr" fontAlgn="ctr"/>
                      <a:r>
                        <a:rPr lang="en-US" dirty="0">
                          <a:effectLst/>
                        </a:rPr>
                        <a:t>F9 FT B1031.2</a:t>
                      </a:r>
                    </a:p>
                  </a:txBody>
                  <a:tcPr anchor="ctr"/>
                </a:tc>
                <a:extLst>
                  <a:ext uri="{0D108BD9-81ED-4DB2-BD59-A6C34878D82A}">
                    <a16:rowId xmlns:a16="http://schemas.microsoft.com/office/drawing/2014/main" val="3786021147"/>
                  </a:ext>
                </a:extLst>
              </a:tr>
            </a:tbl>
          </a:graphicData>
        </a:graphic>
      </p:graphicFrame>
    </p:spTree>
    <p:extLst>
      <p:ext uri="{BB962C8B-B14F-4D97-AF65-F5344CB8AC3E}">
        <p14:creationId xmlns:p14="http://schemas.microsoft.com/office/powerpoint/2010/main" val="63939953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total number of successful and failure mission outcome. The successful outcomes is 6 times of the failure outcomes.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graphicFrame>
        <p:nvGraphicFramePr>
          <p:cNvPr id="7" name="Table 7">
            <a:extLst>
              <a:ext uri="{FF2B5EF4-FFF2-40B4-BE49-F238E27FC236}">
                <a16:creationId xmlns:a16="http://schemas.microsoft.com/office/drawing/2014/main" id="{84D6DA15-52C9-5770-640F-C85DC3C196EB}"/>
              </a:ext>
            </a:extLst>
          </p:cNvPr>
          <p:cNvGraphicFramePr>
            <a:graphicFrameLocks noGrp="1"/>
          </p:cNvGraphicFramePr>
          <p:nvPr>
            <p:extLst>
              <p:ext uri="{D42A27DB-BD31-4B8C-83A1-F6EECF244321}">
                <p14:modId xmlns:p14="http://schemas.microsoft.com/office/powerpoint/2010/main" val="1330911538"/>
              </p:ext>
            </p:extLst>
          </p:nvPr>
        </p:nvGraphicFramePr>
        <p:xfrm>
          <a:off x="3184359" y="3489158"/>
          <a:ext cx="5334000" cy="741680"/>
        </p:xfrm>
        <a:graphic>
          <a:graphicData uri="http://schemas.openxmlformats.org/drawingml/2006/table">
            <a:tbl>
              <a:tblPr firstRow="1" bandRow="1">
                <a:tableStyleId>{5C22544A-7EE6-4342-B048-85BDC9FD1C3A}</a:tableStyleId>
              </a:tblPr>
              <a:tblGrid>
                <a:gridCol w="2667000">
                  <a:extLst>
                    <a:ext uri="{9D8B030D-6E8A-4147-A177-3AD203B41FA5}">
                      <a16:colId xmlns:a16="http://schemas.microsoft.com/office/drawing/2014/main" val="2038160680"/>
                    </a:ext>
                  </a:extLst>
                </a:gridCol>
                <a:gridCol w="2667000">
                  <a:extLst>
                    <a:ext uri="{9D8B030D-6E8A-4147-A177-3AD203B41FA5}">
                      <a16:colId xmlns:a16="http://schemas.microsoft.com/office/drawing/2014/main" val="94476420"/>
                    </a:ext>
                  </a:extLst>
                </a:gridCol>
              </a:tblGrid>
              <a:tr h="370840">
                <a:tc>
                  <a:txBody>
                    <a:bodyPr/>
                    <a:lstStyle/>
                    <a:p>
                      <a:pPr algn="ctr" fontAlgn="ctr"/>
                      <a:r>
                        <a:rPr lang="en-US" b="1" dirty="0">
                          <a:effectLst/>
                        </a:rPr>
                        <a:t>Successful</a:t>
                      </a:r>
                      <a:r>
                        <a:rPr lang="en-US" b="1" baseline="0" dirty="0">
                          <a:effectLst/>
                        </a:rPr>
                        <a:t> </a:t>
                      </a:r>
                      <a:r>
                        <a:rPr lang="en-US" b="1" dirty="0">
                          <a:effectLst/>
                        </a:rPr>
                        <a:t>outcomes</a:t>
                      </a:r>
                    </a:p>
                  </a:txBody>
                  <a:tcPr marL="38100" marR="38100" marT="38100" marB="38100" anchor="ctr"/>
                </a:tc>
                <a:tc>
                  <a:txBody>
                    <a:bodyPr/>
                    <a:lstStyle/>
                    <a:p>
                      <a:pPr algn="ctr" fontAlgn="ctr"/>
                      <a:r>
                        <a:rPr lang="en-US" b="1" dirty="0">
                          <a:effectLst/>
                        </a:rPr>
                        <a:t>Failure</a:t>
                      </a:r>
                      <a:r>
                        <a:rPr lang="en-US" b="1" baseline="0" dirty="0">
                          <a:effectLst/>
                        </a:rPr>
                        <a:t> </a:t>
                      </a:r>
                      <a:r>
                        <a:rPr lang="en-US" b="1" dirty="0">
                          <a:effectLst/>
                        </a:rPr>
                        <a:t>outcomes</a:t>
                      </a:r>
                    </a:p>
                  </a:txBody>
                  <a:tcPr marL="38100" marR="38100" marT="38100" marB="38100" anchor="ctr"/>
                </a:tc>
                <a:extLst>
                  <a:ext uri="{0D108BD9-81ED-4DB2-BD59-A6C34878D82A}">
                    <a16:rowId xmlns:a16="http://schemas.microsoft.com/office/drawing/2014/main" val="3851306962"/>
                  </a:ext>
                </a:extLst>
              </a:tr>
              <a:tr h="370840">
                <a:tc>
                  <a:txBody>
                    <a:bodyPr/>
                    <a:lstStyle/>
                    <a:p>
                      <a:pPr algn="ctr" fontAlgn="ctr"/>
                      <a:r>
                        <a:rPr lang="en-US" dirty="0">
                          <a:effectLst/>
                        </a:rPr>
                        <a:t>61</a:t>
                      </a:r>
                    </a:p>
                  </a:txBody>
                  <a:tcPr marL="38100" marR="38100" marT="38100" marB="38100" anchor="ctr"/>
                </a:tc>
                <a:tc>
                  <a:txBody>
                    <a:bodyPr/>
                    <a:lstStyle/>
                    <a:p>
                      <a:pPr algn="ctr" fontAlgn="ctr"/>
                      <a:r>
                        <a:rPr lang="en-US" dirty="0">
                          <a:effectLst/>
                        </a:rPr>
                        <a:t>10</a:t>
                      </a:r>
                    </a:p>
                  </a:txBody>
                  <a:tcPr marL="38100" marR="38100" marT="38100" marB="38100" anchor="ctr"/>
                </a:tc>
                <a:extLst>
                  <a:ext uri="{0D108BD9-81ED-4DB2-BD59-A6C34878D82A}">
                    <a16:rowId xmlns:a16="http://schemas.microsoft.com/office/drawing/2014/main" val="3749612630"/>
                  </a:ext>
                </a:extLst>
              </a:tr>
            </a:tbl>
          </a:graphicData>
        </a:graphic>
      </p:graphicFrame>
    </p:spTree>
    <p:extLst>
      <p:ext uri="{BB962C8B-B14F-4D97-AF65-F5344CB8AC3E}">
        <p14:creationId xmlns:p14="http://schemas.microsoft.com/office/powerpoint/2010/main" val="175697264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45</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a:rPr>
              <a:t>The below list represents the</a:t>
            </a:r>
            <a:r>
              <a:rPr lang="en-US" sz="2200" dirty="0">
                <a:solidFill>
                  <a:schemeClr val="accent3">
                    <a:lumMod val="25000"/>
                  </a:schemeClr>
                </a:solidFill>
                <a:latin typeface="Abadi" panose="020B0604020104020204" pitchFamily="34" charset="0"/>
              </a:rPr>
              <a:t> names of the booster which have carried the maximum payload mass. There are total of 12 them.</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graphicFrame>
        <p:nvGraphicFramePr>
          <p:cNvPr id="2" name="Table 5">
            <a:extLst>
              <a:ext uri="{FF2B5EF4-FFF2-40B4-BE49-F238E27FC236}">
                <a16:creationId xmlns:a16="http://schemas.microsoft.com/office/drawing/2014/main" id="{BC328420-E635-010A-E0E3-B2DD44237FC0}"/>
              </a:ext>
            </a:extLst>
          </p:cNvPr>
          <p:cNvGraphicFramePr>
            <a:graphicFrameLocks noGrp="1"/>
          </p:cNvGraphicFramePr>
          <p:nvPr>
            <p:extLst>
              <p:ext uri="{D42A27DB-BD31-4B8C-83A1-F6EECF244321}">
                <p14:modId xmlns:p14="http://schemas.microsoft.com/office/powerpoint/2010/main" val="2281955410"/>
              </p:ext>
            </p:extLst>
          </p:nvPr>
        </p:nvGraphicFramePr>
        <p:xfrm>
          <a:off x="3145583" y="2882925"/>
          <a:ext cx="4994442" cy="2595880"/>
        </p:xfrm>
        <a:graphic>
          <a:graphicData uri="http://schemas.openxmlformats.org/drawingml/2006/table">
            <a:tbl>
              <a:tblPr firstRow="1" bandRow="1">
                <a:tableStyleId>{5C22544A-7EE6-4342-B048-85BDC9FD1C3A}</a:tableStyleId>
              </a:tblPr>
              <a:tblGrid>
                <a:gridCol w="2497221">
                  <a:extLst>
                    <a:ext uri="{9D8B030D-6E8A-4147-A177-3AD203B41FA5}">
                      <a16:colId xmlns:a16="http://schemas.microsoft.com/office/drawing/2014/main" val="2964926344"/>
                    </a:ext>
                  </a:extLst>
                </a:gridCol>
                <a:gridCol w="2497221">
                  <a:extLst>
                    <a:ext uri="{9D8B030D-6E8A-4147-A177-3AD203B41FA5}">
                      <a16:colId xmlns:a16="http://schemas.microsoft.com/office/drawing/2014/main" val="403812826"/>
                    </a:ext>
                  </a:extLst>
                </a:gridCol>
              </a:tblGrid>
              <a:tr h="37084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effectLst/>
                        </a:rPr>
                        <a:t>Booster Version</a:t>
                      </a:r>
                    </a:p>
                  </a:txBody>
                  <a:tcPr/>
                </a:tc>
                <a:tc hMerge="1">
                  <a:txBody>
                    <a:bodyPr/>
                    <a:lstStyle/>
                    <a:p>
                      <a:endParaRPr lang="en-US"/>
                    </a:p>
                  </a:txBody>
                  <a:tcPr/>
                </a:tc>
                <a:extLst>
                  <a:ext uri="{0D108BD9-81ED-4DB2-BD59-A6C34878D82A}">
                    <a16:rowId xmlns:a16="http://schemas.microsoft.com/office/drawing/2014/main" val="1759014384"/>
                  </a:ext>
                </a:extLst>
              </a:tr>
              <a:tr h="370840">
                <a:tc>
                  <a:txBody>
                    <a:bodyPr/>
                    <a:lstStyle/>
                    <a:p>
                      <a:pPr algn="ctr" fontAlgn="ctr"/>
                      <a:r>
                        <a:rPr lang="en-US" dirty="0">
                          <a:effectLst/>
                        </a:rPr>
                        <a:t>F9 B5 B1048.4</a:t>
                      </a:r>
                    </a:p>
                  </a:txBody>
                  <a:tcPr marL="38100" marR="38100" marT="38100" marB="38100" anchor="ctr"/>
                </a:tc>
                <a:tc>
                  <a:txBody>
                    <a:bodyPr/>
                    <a:lstStyle/>
                    <a:p>
                      <a:pPr algn="ctr" fontAlgn="ctr"/>
                      <a:r>
                        <a:rPr lang="en-US" dirty="0">
                          <a:effectLst/>
                        </a:rPr>
                        <a:t>F9 B5 B1049.5</a:t>
                      </a:r>
                    </a:p>
                  </a:txBody>
                  <a:tcPr marL="38100" marR="38100" marT="38100" marB="38100" anchor="ctr"/>
                </a:tc>
                <a:extLst>
                  <a:ext uri="{0D108BD9-81ED-4DB2-BD59-A6C34878D82A}">
                    <a16:rowId xmlns:a16="http://schemas.microsoft.com/office/drawing/2014/main" val="1994897974"/>
                  </a:ext>
                </a:extLst>
              </a:tr>
              <a:tr h="370840">
                <a:tc>
                  <a:txBody>
                    <a:bodyPr/>
                    <a:lstStyle/>
                    <a:p>
                      <a:pPr algn="ctr" fontAlgn="ctr"/>
                      <a:r>
                        <a:rPr lang="en-US">
                          <a:effectLst/>
                        </a:rPr>
                        <a:t>F9 B5 B1049.4</a:t>
                      </a:r>
                    </a:p>
                  </a:txBody>
                  <a:tcPr marL="38100" marR="38100" marT="38100" marB="38100" anchor="ctr"/>
                </a:tc>
                <a:tc>
                  <a:txBody>
                    <a:bodyPr/>
                    <a:lstStyle/>
                    <a:p>
                      <a:pPr algn="ctr" fontAlgn="ctr"/>
                      <a:r>
                        <a:rPr lang="en-US" dirty="0">
                          <a:effectLst/>
                        </a:rPr>
                        <a:t>F9 B5 B1060.2</a:t>
                      </a:r>
                    </a:p>
                  </a:txBody>
                  <a:tcPr marL="38100" marR="38100" marT="38100" marB="38100" anchor="ctr"/>
                </a:tc>
                <a:extLst>
                  <a:ext uri="{0D108BD9-81ED-4DB2-BD59-A6C34878D82A}">
                    <a16:rowId xmlns:a16="http://schemas.microsoft.com/office/drawing/2014/main" val="1412073299"/>
                  </a:ext>
                </a:extLst>
              </a:tr>
              <a:tr h="370840">
                <a:tc>
                  <a:txBody>
                    <a:bodyPr/>
                    <a:lstStyle/>
                    <a:p>
                      <a:pPr algn="ctr" fontAlgn="ctr"/>
                      <a:r>
                        <a:rPr lang="en-US">
                          <a:effectLst/>
                        </a:rPr>
                        <a:t>F9 B5 B1051.3</a:t>
                      </a:r>
                    </a:p>
                  </a:txBody>
                  <a:tcPr marL="38100" marR="38100" marT="38100" marB="38100" anchor="ctr"/>
                </a:tc>
                <a:tc>
                  <a:txBody>
                    <a:bodyPr/>
                    <a:lstStyle/>
                    <a:p>
                      <a:pPr algn="ctr" fontAlgn="ctr"/>
                      <a:r>
                        <a:rPr lang="en-US" dirty="0">
                          <a:effectLst/>
                        </a:rPr>
                        <a:t>F9 B5 B1058.3</a:t>
                      </a:r>
                    </a:p>
                  </a:txBody>
                  <a:tcPr marL="38100" marR="38100" marT="38100" marB="38100" anchor="ctr"/>
                </a:tc>
                <a:extLst>
                  <a:ext uri="{0D108BD9-81ED-4DB2-BD59-A6C34878D82A}">
                    <a16:rowId xmlns:a16="http://schemas.microsoft.com/office/drawing/2014/main" val="4218533696"/>
                  </a:ext>
                </a:extLst>
              </a:tr>
              <a:tr h="370840">
                <a:tc>
                  <a:txBody>
                    <a:bodyPr/>
                    <a:lstStyle/>
                    <a:p>
                      <a:pPr algn="ctr" fontAlgn="ctr"/>
                      <a:r>
                        <a:rPr lang="en-US">
                          <a:effectLst/>
                        </a:rPr>
                        <a:t>F9 B5 B1056.4</a:t>
                      </a:r>
                    </a:p>
                  </a:txBody>
                  <a:tcPr marL="38100" marR="38100" marT="38100" marB="38100" anchor="ctr"/>
                </a:tc>
                <a:tc>
                  <a:txBody>
                    <a:bodyPr/>
                    <a:lstStyle/>
                    <a:p>
                      <a:pPr algn="ctr" fontAlgn="ctr"/>
                      <a:r>
                        <a:rPr lang="en-US" dirty="0">
                          <a:effectLst/>
                        </a:rPr>
                        <a:t>F9 B5 B1051.6</a:t>
                      </a:r>
                    </a:p>
                  </a:txBody>
                  <a:tcPr marL="38100" marR="38100" marT="38100" marB="38100" anchor="ctr"/>
                </a:tc>
                <a:extLst>
                  <a:ext uri="{0D108BD9-81ED-4DB2-BD59-A6C34878D82A}">
                    <a16:rowId xmlns:a16="http://schemas.microsoft.com/office/drawing/2014/main" val="1382384538"/>
                  </a:ext>
                </a:extLst>
              </a:tr>
              <a:tr h="370840">
                <a:tc>
                  <a:txBody>
                    <a:bodyPr/>
                    <a:lstStyle/>
                    <a:p>
                      <a:pPr algn="ctr" fontAlgn="ctr"/>
                      <a:r>
                        <a:rPr lang="en-US">
                          <a:effectLst/>
                        </a:rPr>
                        <a:t>F9 B5 B1048.5</a:t>
                      </a:r>
                    </a:p>
                  </a:txBody>
                  <a:tcPr marL="38100" marR="38100" marT="38100" marB="38100" anchor="ctr"/>
                </a:tc>
                <a:tc>
                  <a:txBody>
                    <a:bodyPr/>
                    <a:lstStyle/>
                    <a:p>
                      <a:pPr algn="ctr" fontAlgn="ctr"/>
                      <a:r>
                        <a:rPr lang="en-US">
                          <a:effectLst/>
                        </a:rPr>
                        <a:t>F9 B5 B1060.3</a:t>
                      </a:r>
                    </a:p>
                  </a:txBody>
                  <a:tcPr marL="38100" marR="38100" marT="38100" marB="38100" anchor="ctr"/>
                </a:tc>
                <a:extLst>
                  <a:ext uri="{0D108BD9-81ED-4DB2-BD59-A6C34878D82A}">
                    <a16:rowId xmlns:a16="http://schemas.microsoft.com/office/drawing/2014/main" val="1163149831"/>
                  </a:ext>
                </a:extLst>
              </a:tr>
              <a:tr h="370840">
                <a:tc>
                  <a:txBody>
                    <a:bodyPr/>
                    <a:lstStyle/>
                    <a:p>
                      <a:pPr algn="ctr" fontAlgn="ctr"/>
                      <a:r>
                        <a:rPr lang="en-US" dirty="0">
                          <a:effectLst/>
                        </a:rPr>
                        <a:t>F9 B5 B1051.4</a:t>
                      </a:r>
                    </a:p>
                  </a:txBody>
                  <a:tcPr marL="38100" marR="38100" marT="38100" marB="38100" anchor="ctr"/>
                </a:tc>
                <a:tc>
                  <a:txBody>
                    <a:bodyPr/>
                    <a:lstStyle/>
                    <a:p>
                      <a:pPr algn="ctr" fontAlgn="ctr"/>
                      <a:r>
                        <a:rPr lang="en-US" dirty="0">
                          <a:effectLst/>
                        </a:rPr>
                        <a:t>F9 B5 B1049.7</a:t>
                      </a:r>
                    </a:p>
                  </a:txBody>
                  <a:tcPr marL="38100" marR="38100" marT="38100" marB="38100" anchor="ctr"/>
                </a:tc>
                <a:extLst>
                  <a:ext uri="{0D108BD9-81ED-4DB2-BD59-A6C34878D82A}">
                    <a16:rowId xmlns:a16="http://schemas.microsoft.com/office/drawing/2014/main" val="3511636684"/>
                  </a:ext>
                </a:extLst>
              </a:tr>
            </a:tbl>
          </a:graphicData>
        </a:graphic>
      </p:graphicFrame>
    </p:spTree>
    <p:extLst>
      <p:ext uri="{BB962C8B-B14F-4D97-AF65-F5344CB8AC3E}">
        <p14:creationId xmlns:p14="http://schemas.microsoft.com/office/powerpoint/2010/main" val="356664639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46</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800" dirty="0">
                <a:solidFill>
                  <a:schemeClr val="accent3">
                    <a:lumMod val="25000"/>
                  </a:schemeClr>
                </a:solidFill>
                <a:latin typeface="Abadi"/>
              </a:rPr>
              <a:t>The below list represents the failed landing outcomes in drone ship, their booster versions, and launch site names for in year 2015. It happened in the same launch site.</a:t>
            </a:r>
          </a:p>
          <a:p>
            <a:pPr>
              <a:lnSpc>
                <a:spcPct val="100000"/>
              </a:lnSpc>
              <a:spcBef>
                <a:spcPts val="1400"/>
              </a:spcBef>
            </a:pPr>
            <a:endParaRPr lang="en-US"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graphicFrame>
        <p:nvGraphicFramePr>
          <p:cNvPr id="2" name="Table 5">
            <a:extLst>
              <a:ext uri="{FF2B5EF4-FFF2-40B4-BE49-F238E27FC236}">
                <a16:creationId xmlns:a16="http://schemas.microsoft.com/office/drawing/2014/main" id="{5E727528-0796-B946-1A0B-B7489110BBD2}"/>
              </a:ext>
            </a:extLst>
          </p:cNvPr>
          <p:cNvGraphicFramePr>
            <a:graphicFrameLocks noGrp="1"/>
          </p:cNvGraphicFramePr>
          <p:nvPr>
            <p:extLst>
              <p:ext uri="{D42A27DB-BD31-4B8C-83A1-F6EECF244321}">
                <p14:modId xmlns:p14="http://schemas.microsoft.com/office/powerpoint/2010/main" val="1869191001"/>
              </p:ext>
            </p:extLst>
          </p:nvPr>
        </p:nvGraphicFramePr>
        <p:xfrm>
          <a:off x="2352843" y="3838695"/>
          <a:ext cx="6875277" cy="1092200"/>
        </p:xfrm>
        <a:graphic>
          <a:graphicData uri="http://schemas.openxmlformats.org/drawingml/2006/table">
            <a:tbl>
              <a:tblPr firstRow="1" bandRow="1">
                <a:tableStyleId>{5C22544A-7EE6-4342-B048-85BDC9FD1C3A}</a:tableStyleId>
              </a:tblPr>
              <a:tblGrid>
                <a:gridCol w="2291759">
                  <a:extLst>
                    <a:ext uri="{9D8B030D-6E8A-4147-A177-3AD203B41FA5}">
                      <a16:colId xmlns:a16="http://schemas.microsoft.com/office/drawing/2014/main" val="2014023355"/>
                    </a:ext>
                  </a:extLst>
                </a:gridCol>
                <a:gridCol w="2291759">
                  <a:extLst>
                    <a:ext uri="{9D8B030D-6E8A-4147-A177-3AD203B41FA5}">
                      <a16:colId xmlns:a16="http://schemas.microsoft.com/office/drawing/2014/main" val="3364847449"/>
                    </a:ext>
                  </a:extLst>
                </a:gridCol>
                <a:gridCol w="2291759">
                  <a:extLst>
                    <a:ext uri="{9D8B030D-6E8A-4147-A177-3AD203B41FA5}">
                      <a16:colId xmlns:a16="http://schemas.microsoft.com/office/drawing/2014/main" val="1566468529"/>
                    </a:ext>
                  </a:extLst>
                </a:gridCol>
              </a:tblGrid>
              <a:tr h="0">
                <a:tc>
                  <a:txBody>
                    <a:bodyPr/>
                    <a:lstStyle/>
                    <a:p>
                      <a:pPr algn="l" fontAlgn="ctr"/>
                      <a:r>
                        <a:rPr lang="en-US" b="1" dirty="0">
                          <a:effectLst/>
                        </a:rPr>
                        <a:t>Landing Outcome</a:t>
                      </a:r>
                    </a:p>
                  </a:txBody>
                  <a:tcPr marL="38100" marR="38100" marT="38100" marB="38100" anchor="ctr"/>
                </a:tc>
                <a:tc>
                  <a:txBody>
                    <a:bodyPr/>
                    <a:lstStyle/>
                    <a:p>
                      <a:pPr algn="l" fontAlgn="ctr"/>
                      <a:r>
                        <a:rPr lang="en-US" b="1" dirty="0">
                          <a:effectLst/>
                        </a:rPr>
                        <a:t>Booster Version</a:t>
                      </a:r>
                    </a:p>
                  </a:txBody>
                  <a:tcPr marL="38100" marR="38100" marT="38100" marB="38100" anchor="ctr"/>
                </a:tc>
                <a:tc>
                  <a:txBody>
                    <a:bodyPr/>
                    <a:lstStyle/>
                    <a:p>
                      <a:pPr algn="l" fontAlgn="ctr"/>
                      <a:r>
                        <a:rPr lang="en-US" b="1" dirty="0">
                          <a:effectLst/>
                        </a:rPr>
                        <a:t>Launch Site</a:t>
                      </a:r>
                    </a:p>
                  </a:txBody>
                  <a:tcPr marL="38100" marR="38100" marT="38100" marB="38100" anchor="ctr"/>
                </a:tc>
                <a:extLst>
                  <a:ext uri="{0D108BD9-81ED-4DB2-BD59-A6C34878D82A}">
                    <a16:rowId xmlns:a16="http://schemas.microsoft.com/office/drawing/2014/main" val="851903654"/>
                  </a:ext>
                </a:extLst>
              </a:tr>
              <a:tr h="370840">
                <a:tc>
                  <a:txBody>
                    <a:bodyPr/>
                    <a:lstStyle/>
                    <a:p>
                      <a:pPr algn="l" fontAlgn="ctr"/>
                      <a:r>
                        <a:rPr lang="en-US">
                          <a:effectLst/>
                        </a:rPr>
                        <a:t>Failure (drone ship)</a:t>
                      </a:r>
                    </a:p>
                  </a:txBody>
                  <a:tcPr marL="38100" marR="38100" marT="38100" marB="38100" anchor="ctr"/>
                </a:tc>
                <a:tc>
                  <a:txBody>
                    <a:bodyPr/>
                    <a:lstStyle/>
                    <a:p>
                      <a:pPr algn="l" fontAlgn="ctr"/>
                      <a:r>
                        <a:rPr lang="en-US">
                          <a:effectLst/>
                        </a:rPr>
                        <a:t>F9 v1.1 B1012</a:t>
                      </a:r>
                    </a:p>
                  </a:txBody>
                  <a:tcPr marL="38100" marR="38100" marT="38100" marB="38100" anchor="ctr"/>
                </a:tc>
                <a:tc>
                  <a:txBody>
                    <a:bodyPr/>
                    <a:lstStyle/>
                    <a:p>
                      <a:pPr algn="l" fontAlgn="ctr"/>
                      <a:r>
                        <a:rPr lang="en-US" dirty="0">
                          <a:effectLst/>
                        </a:rPr>
                        <a:t>CCAFS LC-40</a:t>
                      </a:r>
                    </a:p>
                  </a:txBody>
                  <a:tcPr marL="38100" marR="38100" marT="38100" marB="38100" anchor="ctr"/>
                </a:tc>
                <a:extLst>
                  <a:ext uri="{0D108BD9-81ED-4DB2-BD59-A6C34878D82A}">
                    <a16:rowId xmlns:a16="http://schemas.microsoft.com/office/drawing/2014/main" val="2492351758"/>
                  </a:ext>
                </a:extLst>
              </a:tr>
              <a:tr h="370840">
                <a:tc>
                  <a:txBody>
                    <a:bodyPr/>
                    <a:lstStyle/>
                    <a:p>
                      <a:pPr algn="l" fontAlgn="ctr"/>
                      <a:r>
                        <a:rPr lang="en-US" dirty="0">
                          <a:effectLst/>
                        </a:rPr>
                        <a:t>Failure (drone ship)</a:t>
                      </a:r>
                    </a:p>
                  </a:txBody>
                  <a:tcPr marL="38100" marR="38100" marT="38100" marB="38100" anchor="ctr"/>
                </a:tc>
                <a:tc>
                  <a:txBody>
                    <a:bodyPr/>
                    <a:lstStyle/>
                    <a:p>
                      <a:pPr algn="l" fontAlgn="ctr"/>
                      <a:r>
                        <a:rPr lang="en-US" dirty="0">
                          <a:effectLst/>
                        </a:rPr>
                        <a:t>F9 v1.1 B1015</a:t>
                      </a:r>
                    </a:p>
                  </a:txBody>
                  <a:tcPr marL="38100" marR="38100" marT="38100" marB="38100" anchor="ctr"/>
                </a:tc>
                <a:tc>
                  <a:txBody>
                    <a:bodyPr/>
                    <a:lstStyle/>
                    <a:p>
                      <a:pPr algn="l" fontAlgn="ctr"/>
                      <a:r>
                        <a:rPr lang="en-US" dirty="0">
                          <a:effectLst/>
                        </a:rPr>
                        <a:t>CCAFS LC-40</a:t>
                      </a:r>
                    </a:p>
                  </a:txBody>
                  <a:tcPr marL="38100" marR="38100" marT="38100" marB="38100" anchor="ctr"/>
                </a:tc>
                <a:extLst>
                  <a:ext uri="{0D108BD9-81ED-4DB2-BD59-A6C34878D82A}">
                    <a16:rowId xmlns:a16="http://schemas.microsoft.com/office/drawing/2014/main" val="319116157"/>
                  </a:ext>
                </a:extLst>
              </a:tr>
            </a:tbl>
          </a:graphicData>
        </a:graphic>
      </p:graphicFrame>
    </p:spTree>
    <p:extLst>
      <p:ext uri="{BB962C8B-B14F-4D97-AF65-F5344CB8AC3E}">
        <p14:creationId xmlns:p14="http://schemas.microsoft.com/office/powerpoint/2010/main" val="139843913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47</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The below list represents the ranking of the count of landing outcomes (such as Failure (drone ship) or Success (ground pad)) between the date 2010-06-04 and 2017-03-20, in descending order.</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graphicFrame>
        <p:nvGraphicFramePr>
          <p:cNvPr id="2" name="Table 5">
            <a:extLst>
              <a:ext uri="{FF2B5EF4-FFF2-40B4-BE49-F238E27FC236}">
                <a16:creationId xmlns:a16="http://schemas.microsoft.com/office/drawing/2014/main" id="{1D6863ED-88F2-BA94-C7EB-A32B225F82B7}"/>
              </a:ext>
            </a:extLst>
          </p:cNvPr>
          <p:cNvGraphicFramePr>
            <a:graphicFrameLocks noGrp="1"/>
          </p:cNvGraphicFramePr>
          <p:nvPr>
            <p:extLst>
              <p:ext uri="{D42A27DB-BD31-4B8C-83A1-F6EECF244321}">
                <p14:modId xmlns:p14="http://schemas.microsoft.com/office/powerpoint/2010/main" val="3124248145"/>
              </p:ext>
            </p:extLst>
          </p:nvPr>
        </p:nvGraphicFramePr>
        <p:xfrm>
          <a:off x="2926338" y="3089651"/>
          <a:ext cx="5960990" cy="3337560"/>
        </p:xfrm>
        <a:graphic>
          <a:graphicData uri="http://schemas.openxmlformats.org/drawingml/2006/table">
            <a:tbl>
              <a:tblPr firstRow="1" bandRow="1">
                <a:tableStyleId>{5C22544A-7EE6-4342-B048-85BDC9FD1C3A}</a:tableStyleId>
              </a:tblPr>
              <a:tblGrid>
                <a:gridCol w="2980495">
                  <a:extLst>
                    <a:ext uri="{9D8B030D-6E8A-4147-A177-3AD203B41FA5}">
                      <a16:colId xmlns:a16="http://schemas.microsoft.com/office/drawing/2014/main" val="2467842265"/>
                    </a:ext>
                  </a:extLst>
                </a:gridCol>
                <a:gridCol w="2980495">
                  <a:extLst>
                    <a:ext uri="{9D8B030D-6E8A-4147-A177-3AD203B41FA5}">
                      <a16:colId xmlns:a16="http://schemas.microsoft.com/office/drawing/2014/main" val="3945251583"/>
                    </a:ext>
                  </a:extLst>
                </a:gridCol>
              </a:tblGrid>
              <a:tr h="370840">
                <a:tc>
                  <a:txBody>
                    <a:bodyPr/>
                    <a:lstStyle/>
                    <a:p>
                      <a:pPr algn="ctr" fontAlgn="ctr"/>
                      <a:r>
                        <a:rPr lang="en-US" b="1" dirty="0">
                          <a:effectLst/>
                        </a:rPr>
                        <a:t>Landing Outcome</a:t>
                      </a:r>
                    </a:p>
                  </a:txBody>
                  <a:tcPr marL="38100" marR="38100" marT="38100" marB="38100" anchor="ctr"/>
                </a:tc>
                <a:tc>
                  <a:txBody>
                    <a:bodyPr/>
                    <a:lstStyle/>
                    <a:p>
                      <a:pPr algn="ctr" fontAlgn="ctr"/>
                      <a:r>
                        <a:rPr lang="en-US" b="1" dirty="0">
                          <a:effectLst/>
                        </a:rPr>
                        <a:t>Count</a:t>
                      </a:r>
                    </a:p>
                  </a:txBody>
                  <a:tcPr marL="38100" marR="38100" marT="38100" marB="38100" anchor="ctr"/>
                </a:tc>
                <a:extLst>
                  <a:ext uri="{0D108BD9-81ED-4DB2-BD59-A6C34878D82A}">
                    <a16:rowId xmlns:a16="http://schemas.microsoft.com/office/drawing/2014/main" val="3266125020"/>
                  </a:ext>
                </a:extLst>
              </a:tr>
              <a:tr h="370840">
                <a:tc>
                  <a:txBody>
                    <a:bodyPr/>
                    <a:lstStyle/>
                    <a:p>
                      <a:pPr algn="ctr" fontAlgn="ctr"/>
                      <a:r>
                        <a:rPr lang="en-US" dirty="0">
                          <a:effectLst/>
                        </a:rPr>
                        <a:t>No attempt</a:t>
                      </a:r>
                    </a:p>
                  </a:txBody>
                  <a:tcPr marL="38100" marR="38100" marT="38100" marB="38100" anchor="ctr"/>
                </a:tc>
                <a:tc>
                  <a:txBody>
                    <a:bodyPr/>
                    <a:lstStyle/>
                    <a:p>
                      <a:pPr algn="ctr" fontAlgn="ctr"/>
                      <a:r>
                        <a:rPr lang="en-US" dirty="0">
                          <a:effectLst/>
                        </a:rPr>
                        <a:t>10</a:t>
                      </a:r>
                    </a:p>
                  </a:txBody>
                  <a:tcPr marL="38100" marR="38100" marT="38100" marB="38100" anchor="ctr"/>
                </a:tc>
                <a:extLst>
                  <a:ext uri="{0D108BD9-81ED-4DB2-BD59-A6C34878D82A}">
                    <a16:rowId xmlns:a16="http://schemas.microsoft.com/office/drawing/2014/main" val="35965106"/>
                  </a:ext>
                </a:extLst>
              </a:tr>
              <a:tr h="370840">
                <a:tc>
                  <a:txBody>
                    <a:bodyPr/>
                    <a:lstStyle/>
                    <a:p>
                      <a:pPr algn="ctr" fontAlgn="ctr"/>
                      <a:r>
                        <a:rPr lang="en-US">
                          <a:effectLst/>
                        </a:rPr>
                        <a:t>Failure (drone ship)</a:t>
                      </a:r>
                    </a:p>
                  </a:txBody>
                  <a:tcPr marL="38100" marR="38100" marT="38100" marB="38100" anchor="ctr"/>
                </a:tc>
                <a:tc>
                  <a:txBody>
                    <a:bodyPr/>
                    <a:lstStyle/>
                    <a:p>
                      <a:pPr algn="ctr" fontAlgn="ctr"/>
                      <a:r>
                        <a:rPr lang="en-US">
                          <a:effectLst/>
                        </a:rPr>
                        <a:t>5</a:t>
                      </a:r>
                    </a:p>
                  </a:txBody>
                  <a:tcPr marL="38100" marR="38100" marT="38100" marB="38100" anchor="ctr"/>
                </a:tc>
                <a:extLst>
                  <a:ext uri="{0D108BD9-81ED-4DB2-BD59-A6C34878D82A}">
                    <a16:rowId xmlns:a16="http://schemas.microsoft.com/office/drawing/2014/main" val="1370369895"/>
                  </a:ext>
                </a:extLst>
              </a:tr>
              <a:tr h="370840">
                <a:tc>
                  <a:txBody>
                    <a:bodyPr/>
                    <a:lstStyle/>
                    <a:p>
                      <a:pPr algn="ctr" fontAlgn="ctr"/>
                      <a:r>
                        <a:rPr lang="en-US">
                          <a:effectLst/>
                        </a:rPr>
                        <a:t>Success (drone ship)</a:t>
                      </a:r>
                    </a:p>
                  </a:txBody>
                  <a:tcPr marL="38100" marR="38100" marT="38100" marB="38100" anchor="ctr"/>
                </a:tc>
                <a:tc>
                  <a:txBody>
                    <a:bodyPr/>
                    <a:lstStyle/>
                    <a:p>
                      <a:pPr algn="ctr" fontAlgn="ctr"/>
                      <a:r>
                        <a:rPr lang="en-US">
                          <a:effectLst/>
                        </a:rPr>
                        <a:t>5</a:t>
                      </a:r>
                    </a:p>
                  </a:txBody>
                  <a:tcPr marL="38100" marR="38100" marT="38100" marB="38100" anchor="ctr"/>
                </a:tc>
                <a:extLst>
                  <a:ext uri="{0D108BD9-81ED-4DB2-BD59-A6C34878D82A}">
                    <a16:rowId xmlns:a16="http://schemas.microsoft.com/office/drawing/2014/main" val="3589391599"/>
                  </a:ext>
                </a:extLst>
              </a:tr>
              <a:tr h="370840">
                <a:tc>
                  <a:txBody>
                    <a:bodyPr/>
                    <a:lstStyle/>
                    <a:p>
                      <a:pPr algn="ctr" fontAlgn="ctr"/>
                      <a:r>
                        <a:rPr lang="en-US">
                          <a:effectLst/>
                        </a:rPr>
                        <a:t>Controlled (ocean)</a:t>
                      </a:r>
                    </a:p>
                  </a:txBody>
                  <a:tcPr marL="38100" marR="38100" marT="38100" marB="38100" anchor="ctr"/>
                </a:tc>
                <a:tc>
                  <a:txBody>
                    <a:bodyPr/>
                    <a:lstStyle/>
                    <a:p>
                      <a:pPr algn="ctr" fontAlgn="ctr"/>
                      <a:r>
                        <a:rPr lang="en-US">
                          <a:effectLst/>
                        </a:rPr>
                        <a:t>3</a:t>
                      </a:r>
                    </a:p>
                  </a:txBody>
                  <a:tcPr marL="38100" marR="38100" marT="38100" marB="38100" anchor="ctr"/>
                </a:tc>
                <a:extLst>
                  <a:ext uri="{0D108BD9-81ED-4DB2-BD59-A6C34878D82A}">
                    <a16:rowId xmlns:a16="http://schemas.microsoft.com/office/drawing/2014/main" val="1884687421"/>
                  </a:ext>
                </a:extLst>
              </a:tr>
              <a:tr h="370840">
                <a:tc>
                  <a:txBody>
                    <a:bodyPr/>
                    <a:lstStyle/>
                    <a:p>
                      <a:pPr algn="ctr" fontAlgn="ctr"/>
                      <a:r>
                        <a:rPr lang="en-US">
                          <a:effectLst/>
                        </a:rPr>
                        <a:t>Success (ground pad)</a:t>
                      </a:r>
                    </a:p>
                  </a:txBody>
                  <a:tcPr marL="38100" marR="38100" marT="38100" marB="38100" anchor="ctr"/>
                </a:tc>
                <a:tc>
                  <a:txBody>
                    <a:bodyPr/>
                    <a:lstStyle/>
                    <a:p>
                      <a:pPr algn="ctr" fontAlgn="ctr"/>
                      <a:r>
                        <a:rPr lang="en-US">
                          <a:effectLst/>
                        </a:rPr>
                        <a:t>3</a:t>
                      </a:r>
                    </a:p>
                  </a:txBody>
                  <a:tcPr marL="38100" marR="38100" marT="38100" marB="38100" anchor="ctr"/>
                </a:tc>
                <a:extLst>
                  <a:ext uri="{0D108BD9-81ED-4DB2-BD59-A6C34878D82A}">
                    <a16:rowId xmlns:a16="http://schemas.microsoft.com/office/drawing/2014/main" val="3514990582"/>
                  </a:ext>
                </a:extLst>
              </a:tr>
              <a:tr h="370840">
                <a:tc>
                  <a:txBody>
                    <a:bodyPr/>
                    <a:lstStyle/>
                    <a:p>
                      <a:pPr algn="ctr" fontAlgn="ctr"/>
                      <a:r>
                        <a:rPr lang="en-US" dirty="0">
                          <a:effectLst/>
                        </a:rPr>
                        <a:t>Failure (parachute)</a:t>
                      </a:r>
                    </a:p>
                  </a:txBody>
                  <a:tcPr marL="38100" marR="38100" marT="38100" marB="38100" anchor="ctr"/>
                </a:tc>
                <a:tc>
                  <a:txBody>
                    <a:bodyPr/>
                    <a:lstStyle/>
                    <a:p>
                      <a:pPr algn="ctr" fontAlgn="ctr"/>
                      <a:r>
                        <a:rPr lang="en-US">
                          <a:effectLst/>
                        </a:rPr>
                        <a:t>2</a:t>
                      </a:r>
                    </a:p>
                  </a:txBody>
                  <a:tcPr marL="38100" marR="38100" marT="38100" marB="38100" anchor="ctr"/>
                </a:tc>
                <a:extLst>
                  <a:ext uri="{0D108BD9-81ED-4DB2-BD59-A6C34878D82A}">
                    <a16:rowId xmlns:a16="http://schemas.microsoft.com/office/drawing/2014/main" val="2433389158"/>
                  </a:ext>
                </a:extLst>
              </a:tr>
              <a:tr h="370840">
                <a:tc>
                  <a:txBody>
                    <a:bodyPr/>
                    <a:lstStyle/>
                    <a:p>
                      <a:pPr algn="ctr" fontAlgn="ctr"/>
                      <a:r>
                        <a:rPr lang="en-US" dirty="0">
                          <a:effectLst/>
                        </a:rPr>
                        <a:t>Uncontrolled (ocean)</a:t>
                      </a:r>
                    </a:p>
                  </a:txBody>
                  <a:tcPr marL="38100" marR="38100" marT="38100" marB="38100" anchor="ctr"/>
                </a:tc>
                <a:tc>
                  <a:txBody>
                    <a:bodyPr/>
                    <a:lstStyle/>
                    <a:p>
                      <a:pPr algn="ctr" fontAlgn="ctr"/>
                      <a:r>
                        <a:rPr lang="en-US">
                          <a:effectLst/>
                        </a:rPr>
                        <a:t>2</a:t>
                      </a:r>
                    </a:p>
                  </a:txBody>
                  <a:tcPr marL="38100" marR="38100" marT="38100" marB="38100" anchor="ctr"/>
                </a:tc>
                <a:extLst>
                  <a:ext uri="{0D108BD9-81ED-4DB2-BD59-A6C34878D82A}">
                    <a16:rowId xmlns:a16="http://schemas.microsoft.com/office/drawing/2014/main" val="3823928866"/>
                  </a:ext>
                </a:extLst>
              </a:tr>
              <a:tr h="370840">
                <a:tc>
                  <a:txBody>
                    <a:bodyPr/>
                    <a:lstStyle/>
                    <a:p>
                      <a:pPr algn="ctr" fontAlgn="ctr"/>
                      <a:r>
                        <a:rPr lang="en-US" dirty="0">
                          <a:effectLst/>
                        </a:rPr>
                        <a:t>Precluded (drone ship)</a:t>
                      </a:r>
                    </a:p>
                  </a:txBody>
                  <a:tcPr marL="38100" marR="38100" marT="38100" marB="38100" anchor="ctr"/>
                </a:tc>
                <a:tc>
                  <a:txBody>
                    <a:bodyPr/>
                    <a:lstStyle/>
                    <a:p>
                      <a:pPr algn="ctr" fontAlgn="ctr"/>
                      <a:r>
                        <a:rPr lang="en-US" dirty="0">
                          <a:effectLst/>
                        </a:rPr>
                        <a:t>1</a:t>
                      </a:r>
                    </a:p>
                  </a:txBody>
                  <a:tcPr marL="38100" marR="38100" marT="38100" marB="38100" anchor="ctr"/>
                </a:tc>
                <a:extLst>
                  <a:ext uri="{0D108BD9-81ED-4DB2-BD59-A6C34878D82A}">
                    <a16:rowId xmlns:a16="http://schemas.microsoft.com/office/drawing/2014/main" val="2205506588"/>
                  </a:ext>
                </a:extLst>
              </a:tr>
            </a:tbl>
          </a:graphicData>
        </a:graphic>
      </p:graphicFrame>
    </p:spTree>
    <p:extLst>
      <p:ext uri="{BB962C8B-B14F-4D97-AF65-F5344CB8AC3E}">
        <p14:creationId xmlns:p14="http://schemas.microsoft.com/office/powerpoint/2010/main" val="397516842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marL="0" indent="0">
              <a:buNone/>
            </a:pPr>
            <a:r>
              <a:rPr lang="en-US" sz="2400" dirty="0"/>
              <a:t>SpaceX has 4 launch facilities, one is near California, the other three is near Florida and South Texas. All facilities are near the ocean.</a:t>
            </a:r>
          </a:p>
          <a:p>
            <a:endParaRPr lang="en-US"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Of SpaceX On The Map</a:t>
            </a:r>
          </a:p>
        </p:txBody>
      </p:sp>
      <p:pic>
        <p:nvPicPr>
          <p:cNvPr id="4" name="Picture 3" descr="Map&#10;&#10;Description automatically generated">
            <a:extLst>
              <a:ext uri="{FF2B5EF4-FFF2-40B4-BE49-F238E27FC236}">
                <a16:creationId xmlns:a16="http://schemas.microsoft.com/office/drawing/2014/main" id="{0AC261BF-38DF-8406-8D6C-EBC0B9A31AEC}"/>
              </a:ext>
            </a:extLst>
          </p:cNvPr>
          <p:cNvPicPr>
            <a:picLocks noChangeAspect="1"/>
          </p:cNvPicPr>
          <p:nvPr/>
        </p:nvPicPr>
        <p:blipFill>
          <a:blip r:embed="rId3"/>
          <a:stretch>
            <a:fillRect/>
          </a:stretch>
        </p:blipFill>
        <p:spPr>
          <a:xfrm>
            <a:off x="3224981" y="2703259"/>
            <a:ext cx="5787554" cy="3473704"/>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5</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6" y="1459832"/>
            <a:ext cx="10499275" cy="456574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Bef>
                <a:spcPts val="1400"/>
              </a:spcBef>
              <a:buNone/>
            </a:pPr>
            <a:r>
              <a:rPr lang="en-US" sz="2400" u="sng" dirty="0">
                <a:solidFill>
                  <a:schemeClr val="accent3">
                    <a:lumMod val="25000"/>
                  </a:schemeClr>
                </a:solidFill>
                <a:latin typeface="Abadi" panose="020B0604020104020204" pitchFamily="34" charset="0"/>
              </a:rPr>
              <a:t>Project background and context</a:t>
            </a:r>
          </a:p>
          <a:p>
            <a:pPr>
              <a:spcBef>
                <a:spcPts val="1400"/>
              </a:spcBef>
            </a:pPr>
            <a:r>
              <a:rPr lang="en-US" sz="1800" dirty="0">
                <a:solidFill>
                  <a:schemeClr val="bg2">
                    <a:lumMod val="50000"/>
                  </a:schemeClr>
                </a:solidFill>
                <a:latin typeface="Abadi" panose="020B0604020104020204" pitchFamily="34" charset="0"/>
              </a:rPr>
              <a:t>SpaceX is a company that aims to make commercial space travel more affordable for everyone. By reusing the first stage of the rocket </a:t>
            </a:r>
            <a:r>
              <a:rPr lang="en-US" sz="1800" i="1" dirty="0">
                <a:solidFill>
                  <a:schemeClr val="bg2">
                    <a:lumMod val="50000"/>
                  </a:schemeClr>
                </a:solidFill>
                <a:latin typeface="Abadi" panose="020B0604020104020204" pitchFamily="34" charset="0"/>
              </a:rPr>
              <a:t>Falcon9</a:t>
            </a:r>
            <a:r>
              <a:rPr lang="en-US" sz="1800" dirty="0">
                <a:solidFill>
                  <a:schemeClr val="bg2">
                    <a:lumMod val="50000"/>
                  </a:schemeClr>
                </a:solidFill>
                <a:latin typeface="Abadi" panose="020B0604020104020204" pitchFamily="34" charset="0"/>
              </a:rPr>
              <a:t> (the first orbital class rocket capable of re-flight), this company can launch rockets in a relatively high cost-efficient manner.</a:t>
            </a:r>
          </a:p>
          <a:p>
            <a:pPr>
              <a:spcBef>
                <a:spcPts val="1400"/>
              </a:spcBef>
            </a:pPr>
            <a:r>
              <a:rPr lang="en-US" sz="1800" dirty="0">
                <a:solidFill>
                  <a:schemeClr val="bg2">
                    <a:lumMod val="50000"/>
                  </a:schemeClr>
                </a:solidFill>
                <a:latin typeface="Abadi" panose="020B0604020104020204" pitchFamily="34" charset="0"/>
              </a:rPr>
              <a:t>In this project, we are working for a company, Space Y, which is going to compete with SpaceX. Our goal is to find the cost of each launch. And this cost primarily depends on the successful landing of the first stage. Hence, we are presenting a classification analysis on whether the first stage would be successful or not.</a:t>
            </a:r>
          </a:p>
          <a:p>
            <a:pPr marL="0" indent="0">
              <a:spcBef>
                <a:spcPts val="1400"/>
              </a:spcBef>
              <a:buNone/>
            </a:pPr>
            <a:r>
              <a:rPr lang="en-US" sz="2400" u="sng" dirty="0">
                <a:solidFill>
                  <a:schemeClr val="accent3">
                    <a:lumMod val="25000"/>
                  </a:schemeClr>
                </a:solidFill>
                <a:latin typeface="Abadi" panose="020B0604020104020204" pitchFamily="34" charset="0"/>
              </a:rPr>
              <a:t>Problems we want to find answers</a:t>
            </a:r>
          </a:p>
          <a:p>
            <a:pPr>
              <a:spcBef>
                <a:spcPts val="1400"/>
              </a:spcBef>
            </a:pPr>
            <a:r>
              <a:rPr lang="en-US" sz="2000" dirty="0">
                <a:solidFill>
                  <a:schemeClr val="bg2">
                    <a:lumMod val="25000"/>
                  </a:schemeClr>
                </a:solidFill>
                <a:latin typeface="Abadi" panose="020B0604020104020204" pitchFamily="34" charset="0"/>
              </a:rPr>
              <a:t>Will SpaceX reuse the first stage?</a:t>
            </a:r>
          </a:p>
          <a:p>
            <a:pPr>
              <a:spcBef>
                <a:spcPts val="1400"/>
              </a:spcBef>
            </a:pPr>
            <a:r>
              <a:rPr lang="en-US" sz="2000" dirty="0">
                <a:solidFill>
                  <a:schemeClr val="bg2">
                    <a:lumMod val="25000"/>
                  </a:schemeClr>
                </a:solidFill>
                <a:latin typeface="Abadi" panose="020B0604020104020204" pitchFamily="34" charset="0"/>
              </a:rPr>
              <a:t>Will SpaceX attempt to land a rocket or not? i.e., will the first stage land successfully</a:t>
            </a:r>
          </a:p>
        </p:txBody>
      </p:sp>
    </p:spTree>
    <p:extLst>
      <p:ext uri="{BB962C8B-B14F-4D97-AF65-F5344CB8AC3E}">
        <p14:creationId xmlns:p14="http://schemas.microsoft.com/office/powerpoint/2010/main" val="256006139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50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425918"/>
            <a:ext cx="9745589" cy="4351338"/>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Marker clusters is used to simplify the map containing many markers having the same coordinate (check 3 locations near Florida). Successful launches are marked using a green marker and failed launches are marked using a red marker.</a:t>
            </a:r>
            <a:endParaRPr lang="en-US" sz="2400" dirty="0">
              <a:solidFill>
                <a:schemeClr val="accent3">
                  <a:lumMod val="25000"/>
                </a:schemeClr>
              </a:solidFill>
              <a:latin typeface="Abadi"/>
            </a:endParaRPr>
          </a:p>
          <a:p>
            <a:pPr>
              <a:spcBef>
                <a:spcPts val="1400"/>
              </a:spcBef>
            </a:pPr>
            <a:endParaRPr lang="en-US" dirty="0">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Success/Failed Launches For Each Site On The Map</a:t>
            </a:r>
          </a:p>
        </p:txBody>
      </p:sp>
      <p:pic>
        <p:nvPicPr>
          <p:cNvPr id="2" name="Picture 1" descr="Map&#10;&#10;Description automatically generated">
            <a:extLst>
              <a:ext uri="{FF2B5EF4-FFF2-40B4-BE49-F238E27FC236}">
                <a16:creationId xmlns:a16="http://schemas.microsoft.com/office/drawing/2014/main" id="{2F384AED-32D4-39CC-CE23-6DDC883590FF}"/>
              </a:ext>
            </a:extLst>
          </p:cNvPr>
          <p:cNvPicPr>
            <a:picLocks noChangeAspect="1"/>
          </p:cNvPicPr>
          <p:nvPr/>
        </p:nvPicPr>
        <p:blipFill>
          <a:blip r:embed="rId4"/>
          <a:stretch>
            <a:fillRect/>
          </a:stretch>
        </p:blipFill>
        <p:spPr>
          <a:xfrm>
            <a:off x="857409" y="2871285"/>
            <a:ext cx="5164774" cy="3109298"/>
          </a:xfrm>
          <a:prstGeom prst="rect">
            <a:avLst/>
          </a:prstGeom>
        </p:spPr>
      </p:pic>
      <p:pic>
        <p:nvPicPr>
          <p:cNvPr id="4" name="Picture 3">
            <a:extLst>
              <a:ext uri="{FF2B5EF4-FFF2-40B4-BE49-F238E27FC236}">
                <a16:creationId xmlns:a16="http://schemas.microsoft.com/office/drawing/2014/main" id="{7D962FD3-9C6C-45B4-853A-50C6400BAC1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69818" y="2916275"/>
            <a:ext cx="5115792" cy="3064308"/>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51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690688"/>
            <a:ext cx="10515600" cy="4628662"/>
          </a:xfrm>
          <a:prstGeom prst="rect">
            <a:avLst/>
          </a:prstGeom>
        </p:spPr>
        <p:txBody>
          <a:bodyPr lIns="91440" tIns="45720" rIns="91440" bIns="45720" anchor="t">
            <a:normAutofit/>
          </a:bodyPr>
          <a:lstStyle/>
          <a:p>
            <a:pPr>
              <a:lnSpc>
                <a:spcPct val="100000"/>
              </a:lnSpc>
              <a:spcBef>
                <a:spcPts val="1400"/>
              </a:spcBef>
            </a:pPr>
            <a:r>
              <a:rPr lang="en-US" sz="2200" dirty="0">
                <a:solidFill>
                  <a:srgbClr val="A5A5A5">
                    <a:lumMod val="25000"/>
                  </a:srgbClr>
                </a:solidFill>
                <a:latin typeface="Abadi"/>
              </a:rPr>
              <a:t>A blue distance line denotes the distance between a launch site ( CCAFS SLC-40 ) to its near proximities (Coast line, Railroad, Highway and City)</a:t>
            </a:r>
            <a:endParaRPr lang="en-US" sz="2200" dirty="0">
              <a:solidFill>
                <a:srgbClr val="A5A5A5">
                  <a:lumMod val="25000"/>
                </a:srgb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Distance Between A Launch Site To Its Proximities</a:t>
            </a:r>
          </a:p>
        </p:txBody>
      </p:sp>
      <p:pic>
        <p:nvPicPr>
          <p:cNvPr id="2" name="Picture 1">
            <a:extLst>
              <a:ext uri="{FF2B5EF4-FFF2-40B4-BE49-F238E27FC236}">
                <a16:creationId xmlns:a16="http://schemas.microsoft.com/office/drawing/2014/main" id="{4C84A4A3-4400-382B-0940-339D11CA9511}"/>
              </a:ext>
            </a:extLst>
          </p:cNvPr>
          <p:cNvPicPr>
            <a:picLocks noChangeAspect="1"/>
          </p:cNvPicPr>
          <p:nvPr/>
        </p:nvPicPr>
        <p:blipFill>
          <a:blip r:embed="rId3"/>
          <a:stretch>
            <a:fillRect/>
          </a:stretch>
        </p:blipFill>
        <p:spPr>
          <a:xfrm>
            <a:off x="2778361" y="2543722"/>
            <a:ext cx="6498899" cy="3883489"/>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53</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10687962" cy="4601586"/>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Below is the screenshot of launch success count for all sites, in a pie-chart</a:t>
            </a:r>
          </a:p>
          <a:p>
            <a:pPr>
              <a:lnSpc>
                <a:spcPct val="100000"/>
              </a:lnSpc>
              <a:spcBef>
                <a:spcPts val="1400"/>
              </a:spcBef>
            </a:pPr>
            <a:r>
              <a:rPr lang="en-US" sz="2200" dirty="0">
                <a:solidFill>
                  <a:schemeClr val="accent3">
                    <a:lumMod val="25000"/>
                  </a:schemeClr>
                </a:solidFill>
                <a:latin typeface="Abadi" panose="020B0604020104020204" pitchFamily="34" charset="0"/>
              </a:rPr>
              <a:t>“KSC LC-39A” has the highest success ratio whereas “VAFB SLC-4E” had the lowest success ratio among all four launch sites.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Success Launches By Site</a:t>
            </a:r>
          </a:p>
        </p:txBody>
      </p:sp>
      <p:pic>
        <p:nvPicPr>
          <p:cNvPr id="2" name="Picture 1" descr="Chart, pie chart&#10;&#10;Description automatically generated">
            <a:extLst>
              <a:ext uri="{FF2B5EF4-FFF2-40B4-BE49-F238E27FC236}">
                <a16:creationId xmlns:a16="http://schemas.microsoft.com/office/drawing/2014/main" id="{54C4B853-E8E7-3A50-F54C-D2B0C7CA078C}"/>
              </a:ext>
            </a:extLst>
          </p:cNvPr>
          <p:cNvPicPr>
            <a:picLocks noChangeAspect="1"/>
          </p:cNvPicPr>
          <p:nvPr/>
        </p:nvPicPr>
        <p:blipFill>
          <a:blip r:embed="rId3"/>
          <a:stretch>
            <a:fillRect/>
          </a:stretch>
        </p:blipFill>
        <p:spPr>
          <a:xfrm>
            <a:off x="2050670" y="3056753"/>
            <a:ext cx="7954281" cy="3370458"/>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54</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906389" y="1504783"/>
            <a:ext cx="10551583"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Below is the screenshot of the pie-chart for the launch site with the highest launch success ratio – “KSC LC-39A”</a:t>
            </a:r>
          </a:p>
          <a:p>
            <a:pPr>
              <a:lnSpc>
                <a:spcPct val="100000"/>
              </a:lnSpc>
              <a:spcBef>
                <a:spcPts val="1400"/>
              </a:spcBef>
            </a:pPr>
            <a:r>
              <a:rPr lang="en-US" sz="2200" dirty="0">
                <a:solidFill>
                  <a:schemeClr val="accent3">
                    <a:lumMod val="25000"/>
                  </a:schemeClr>
                </a:solidFill>
                <a:latin typeface="Abadi"/>
              </a:rPr>
              <a:t>It has 77% of success ratio.</a:t>
            </a:r>
          </a:p>
          <a:p>
            <a:endParaRPr lang="en-US" dirty="0"/>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With Highest Launch Success Ratio</a:t>
            </a:r>
          </a:p>
        </p:txBody>
      </p:sp>
      <p:pic>
        <p:nvPicPr>
          <p:cNvPr id="2" name="Picture 1" descr="Chart, pie chart&#10;&#10;Description automatically generated">
            <a:extLst>
              <a:ext uri="{FF2B5EF4-FFF2-40B4-BE49-F238E27FC236}">
                <a16:creationId xmlns:a16="http://schemas.microsoft.com/office/drawing/2014/main" id="{ECAC0CD0-89D4-4127-9103-CEF51413C655}"/>
              </a:ext>
            </a:extLst>
          </p:cNvPr>
          <p:cNvPicPr>
            <a:picLocks noChangeAspect="1"/>
          </p:cNvPicPr>
          <p:nvPr/>
        </p:nvPicPr>
        <p:blipFill>
          <a:blip r:embed="rId3"/>
          <a:stretch>
            <a:fillRect/>
          </a:stretch>
        </p:blipFill>
        <p:spPr>
          <a:xfrm>
            <a:off x="2055556" y="2767614"/>
            <a:ext cx="7944510" cy="3458778"/>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55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10414662"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Below are the screenshot of Payload vs. Launch Outcome scatter plot for all sites, with different payload selected in the range slider</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In 0-10000 kg payload range “FT” booster version has the largest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Outcome </a:t>
            </a:r>
          </a:p>
        </p:txBody>
      </p:sp>
      <p:pic>
        <p:nvPicPr>
          <p:cNvPr id="2" name="Picture 1" descr="A screenshot of a computer&#10;&#10;Description automatically generated with medium confidence">
            <a:extLst>
              <a:ext uri="{FF2B5EF4-FFF2-40B4-BE49-F238E27FC236}">
                <a16:creationId xmlns:a16="http://schemas.microsoft.com/office/drawing/2014/main" id="{FBE0528D-C534-551E-8275-63FB6DB1C585}"/>
              </a:ext>
            </a:extLst>
          </p:cNvPr>
          <p:cNvPicPr>
            <a:picLocks noChangeAspect="1"/>
          </p:cNvPicPr>
          <p:nvPr/>
        </p:nvPicPr>
        <p:blipFill>
          <a:blip r:embed="rId3"/>
          <a:stretch>
            <a:fillRect/>
          </a:stretch>
        </p:blipFill>
        <p:spPr>
          <a:xfrm>
            <a:off x="2930012" y="3144656"/>
            <a:ext cx="6857873" cy="3546195"/>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56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10414662" cy="4351338"/>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Payload vs. Launch Outcome between 2500 kg and 10000 kg</a:t>
            </a:r>
            <a:r>
              <a:rPr lang="en-US" sz="2200" dirty="0">
                <a:solidFill>
                  <a:schemeClr val="accent3">
                    <a:lumMod val="25000"/>
                  </a:schemeClr>
                </a:solidFill>
                <a:latin typeface="Abadi"/>
              </a:rPr>
              <a:t>.</a:t>
            </a:r>
          </a:p>
          <a:p>
            <a:pPr>
              <a:lnSpc>
                <a:spcPct val="100000"/>
              </a:lnSpc>
              <a:spcBef>
                <a:spcPts val="1400"/>
              </a:spcBef>
            </a:pPr>
            <a:r>
              <a:rPr lang="en-US" sz="2200" dirty="0">
                <a:solidFill>
                  <a:schemeClr val="accent3">
                    <a:lumMod val="25000"/>
                  </a:schemeClr>
                </a:solidFill>
                <a:latin typeface="Abadi"/>
              </a:rPr>
              <a:t>In this range “FT” booster version has the largest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Outcome [Continued] </a:t>
            </a:r>
          </a:p>
        </p:txBody>
      </p:sp>
      <p:pic>
        <p:nvPicPr>
          <p:cNvPr id="4" name="Picture 3" descr="A screenshot of a computer&#10;&#10;Description automatically generated with medium confidence">
            <a:extLst>
              <a:ext uri="{FF2B5EF4-FFF2-40B4-BE49-F238E27FC236}">
                <a16:creationId xmlns:a16="http://schemas.microsoft.com/office/drawing/2014/main" id="{4959A190-B2C7-B40A-F296-A6708AC16FA9}"/>
              </a:ext>
            </a:extLst>
          </p:cNvPr>
          <p:cNvPicPr>
            <a:picLocks noChangeAspect="1"/>
          </p:cNvPicPr>
          <p:nvPr/>
        </p:nvPicPr>
        <p:blipFill>
          <a:blip r:embed="rId3"/>
          <a:stretch>
            <a:fillRect/>
          </a:stretch>
        </p:blipFill>
        <p:spPr>
          <a:xfrm>
            <a:off x="2890684" y="2809233"/>
            <a:ext cx="6784590" cy="3617978"/>
          </a:xfrm>
          <a:prstGeom prst="rect">
            <a:avLst/>
          </a:prstGeom>
        </p:spPr>
      </p:pic>
    </p:spTree>
    <p:extLst>
      <p:ext uri="{BB962C8B-B14F-4D97-AF65-F5344CB8AC3E}">
        <p14:creationId xmlns:p14="http://schemas.microsoft.com/office/powerpoint/2010/main" val="344182364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57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10414662" cy="4351338"/>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Payload vs. Launch Outcome between 5000 kg and 10000 kg</a:t>
            </a:r>
            <a:r>
              <a:rPr lang="en-US" sz="2200" dirty="0">
                <a:solidFill>
                  <a:schemeClr val="accent3">
                    <a:lumMod val="25000"/>
                  </a:schemeClr>
                </a:solidFill>
                <a:latin typeface="Abadi"/>
              </a:rPr>
              <a:t>.</a:t>
            </a:r>
          </a:p>
          <a:p>
            <a:pPr>
              <a:lnSpc>
                <a:spcPct val="100000"/>
              </a:lnSpc>
              <a:spcBef>
                <a:spcPts val="1400"/>
              </a:spcBef>
            </a:pPr>
            <a:r>
              <a:rPr lang="en-US" sz="2200" dirty="0">
                <a:solidFill>
                  <a:schemeClr val="accent3">
                    <a:lumMod val="25000"/>
                  </a:schemeClr>
                </a:solidFill>
                <a:latin typeface="Abadi"/>
              </a:rPr>
              <a:t>In this range “FT” booster version has the largest success rate whereas “B4” booster version has no success.</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Outcome [Continued] </a:t>
            </a:r>
          </a:p>
        </p:txBody>
      </p:sp>
      <p:pic>
        <p:nvPicPr>
          <p:cNvPr id="4" name="Picture 3" descr="Graphical user interface, application&#10;&#10;Description automatically generated">
            <a:extLst>
              <a:ext uri="{FF2B5EF4-FFF2-40B4-BE49-F238E27FC236}">
                <a16:creationId xmlns:a16="http://schemas.microsoft.com/office/drawing/2014/main" id="{7342ED05-531F-2C2D-7F4D-B7C7D816C93D}"/>
              </a:ext>
            </a:extLst>
          </p:cNvPr>
          <p:cNvPicPr>
            <a:picLocks noChangeAspect="1"/>
          </p:cNvPicPr>
          <p:nvPr/>
        </p:nvPicPr>
        <p:blipFill>
          <a:blip r:embed="rId3"/>
          <a:stretch>
            <a:fillRect/>
          </a:stretch>
        </p:blipFill>
        <p:spPr>
          <a:xfrm>
            <a:off x="2487561" y="3047582"/>
            <a:ext cx="6827911" cy="3559305"/>
          </a:xfrm>
          <a:prstGeom prst="rect">
            <a:avLst/>
          </a:prstGeom>
        </p:spPr>
      </p:pic>
    </p:spTree>
    <p:extLst>
      <p:ext uri="{BB962C8B-B14F-4D97-AF65-F5344CB8AC3E}">
        <p14:creationId xmlns:p14="http://schemas.microsoft.com/office/powerpoint/2010/main" val="422905493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58</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10414662" cy="4351338"/>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Payload vs. Launch Outcome between 7500 kg and 10000 kg</a:t>
            </a:r>
            <a:r>
              <a:rPr lang="en-US" sz="2200" dirty="0">
                <a:solidFill>
                  <a:schemeClr val="accent3">
                    <a:lumMod val="25000"/>
                  </a:schemeClr>
                </a:solidFill>
                <a:latin typeface="Abadi"/>
              </a:rPr>
              <a:t>.</a:t>
            </a:r>
          </a:p>
          <a:p>
            <a:pPr>
              <a:lnSpc>
                <a:spcPct val="100000"/>
              </a:lnSpc>
              <a:spcBef>
                <a:spcPts val="1400"/>
              </a:spcBef>
            </a:pPr>
            <a:r>
              <a:rPr lang="en-US" sz="2200" dirty="0">
                <a:solidFill>
                  <a:schemeClr val="accent3">
                    <a:lumMod val="25000"/>
                  </a:schemeClr>
                </a:solidFill>
                <a:latin typeface="Abadi"/>
              </a:rPr>
              <a:t>In this range only “B4” booster version is used and has equal success / failure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Outcome [Continued] </a:t>
            </a:r>
          </a:p>
        </p:txBody>
      </p:sp>
      <p:pic>
        <p:nvPicPr>
          <p:cNvPr id="4" name="Picture 3" descr="Table&#10;&#10;Description automatically generated">
            <a:extLst>
              <a:ext uri="{FF2B5EF4-FFF2-40B4-BE49-F238E27FC236}">
                <a16:creationId xmlns:a16="http://schemas.microsoft.com/office/drawing/2014/main" id="{6EF8D63F-E72C-0F97-CC94-AD0CE94AF4D9}"/>
              </a:ext>
            </a:extLst>
          </p:cNvPr>
          <p:cNvPicPr>
            <a:picLocks noChangeAspect="1"/>
          </p:cNvPicPr>
          <p:nvPr/>
        </p:nvPicPr>
        <p:blipFill>
          <a:blip r:embed="rId3"/>
          <a:stretch>
            <a:fillRect/>
          </a:stretch>
        </p:blipFill>
        <p:spPr>
          <a:xfrm>
            <a:off x="2851355" y="2870410"/>
            <a:ext cx="6912409" cy="3556801"/>
          </a:xfrm>
          <a:prstGeom prst="rect">
            <a:avLst/>
          </a:prstGeom>
        </p:spPr>
      </p:pic>
    </p:spTree>
    <p:extLst>
      <p:ext uri="{BB962C8B-B14F-4D97-AF65-F5344CB8AC3E}">
        <p14:creationId xmlns:p14="http://schemas.microsoft.com/office/powerpoint/2010/main" val="390804189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6</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60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82114"/>
            <a:ext cx="5325989" cy="381158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Logistic Regression and Decision Tree has the highest accuracy which is approximately 0.83</a:t>
            </a:r>
          </a:p>
          <a:p>
            <a:pPr>
              <a:lnSpc>
                <a:spcPct val="100000"/>
              </a:lnSpc>
              <a:spcBef>
                <a:spcPts val="1400"/>
              </a:spcBef>
            </a:pPr>
            <a:r>
              <a:rPr lang="en-US" sz="2200" dirty="0">
                <a:solidFill>
                  <a:schemeClr val="accent3">
                    <a:lumMod val="25000"/>
                  </a:schemeClr>
                </a:solidFill>
                <a:latin typeface="Abadi" panose="020B0604020104020204" pitchFamily="34" charset="0"/>
              </a:rPr>
              <a:t>KNN Classifier has the lowest accuracy (0.78) among all four models</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2" name="Picture 1">
            <a:extLst>
              <a:ext uri="{FF2B5EF4-FFF2-40B4-BE49-F238E27FC236}">
                <a16:creationId xmlns:a16="http://schemas.microsoft.com/office/drawing/2014/main" id="{79C72338-21FE-1000-B60A-492C287224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34339" y="1921693"/>
            <a:ext cx="5760865" cy="3652788"/>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61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5807252"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Here is the confusion matrix of the best performing model (</a:t>
            </a:r>
            <a:r>
              <a:rPr lang="en-US" sz="2200" b="1" dirty="0">
                <a:solidFill>
                  <a:schemeClr val="accent3">
                    <a:lumMod val="25000"/>
                  </a:schemeClr>
                </a:solidFill>
                <a:latin typeface="Abadi" panose="020B0604020104020204" pitchFamily="34" charset="0"/>
              </a:rPr>
              <a:t>Logistic Regression </a:t>
            </a:r>
            <a:r>
              <a:rPr lang="en-US" sz="2200" dirty="0">
                <a:solidFill>
                  <a:schemeClr val="accent3">
                    <a:lumMod val="25000"/>
                  </a:schemeClr>
                </a:solidFill>
                <a:latin typeface="Abadi" panose="020B0604020104020204" pitchFamily="34" charset="0"/>
              </a:rPr>
              <a:t>and </a:t>
            </a:r>
            <a:r>
              <a:rPr lang="en-US" sz="2200" b="1" dirty="0">
                <a:solidFill>
                  <a:schemeClr val="accent3">
                    <a:lumMod val="25000"/>
                  </a:schemeClr>
                </a:solidFill>
                <a:latin typeface="Abadi" panose="020B0604020104020204" pitchFamily="34" charset="0"/>
              </a:rPr>
              <a:t>Decision Tree</a:t>
            </a:r>
            <a:r>
              <a:rPr lang="en-US" sz="2200" dirty="0">
                <a:solidFill>
                  <a:schemeClr val="accent3">
                    <a:lumMod val="25000"/>
                  </a:schemeClr>
                </a:solidFill>
                <a:latin typeface="Abadi" panose="020B0604020104020204" pitchFamily="34" charset="0"/>
              </a:rPr>
              <a:t>– both generates the same result). </a:t>
            </a:r>
          </a:p>
          <a:p>
            <a:pPr>
              <a:lnSpc>
                <a:spcPct val="100000"/>
              </a:lnSpc>
              <a:spcBef>
                <a:spcPts val="1400"/>
              </a:spcBef>
            </a:pPr>
            <a:r>
              <a:rPr lang="en-US" sz="2200" dirty="0">
                <a:solidFill>
                  <a:schemeClr val="accent3">
                    <a:lumMod val="25000"/>
                  </a:schemeClr>
                </a:solidFill>
                <a:latin typeface="Abadi" panose="020B0604020104020204" pitchFamily="34" charset="0"/>
              </a:rPr>
              <a:t>It has True Positive value of 12 and False Negative of 0. It means this model correctly identified 12 instances which actually belong to class 1(successful landing), conversely it predicted correctly only 50% (3 out of 6) of the class 0 (landing failure). </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2" name="Picture 2">
            <a:extLst>
              <a:ext uri="{FF2B5EF4-FFF2-40B4-BE49-F238E27FC236}">
                <a16:creationId xmlns:a16="http://schemas.microsoft.com/office/drawing/2014/main" id="{70C0EBC1-737F-BCCD-81DE-2DDD8EB5C9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03318" y="2169695"/>
            <a:ext cx="4162688" cy="32145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503423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62</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10515600" cy="4351338"/>
          </a:xfrm>
          <a:prstGeom prst="rect">
            <a:avLst/>
          </a:prstGeom>
        </p:spPr>
        <p:txBody>
          <a:bodyPr>
            <a:normAutofit/>
          </a:bodyPr>
          <a:lstStyle/>
          <a:p>
            <a:r>
              <a:rPr lang="en-US" sz="2000" dirty="0"/>
              <a:t>Here on this project we explored the SpaceX data and built a classifier on whether a rocket launch outcome (landing) would be successful or not</a:t>
            </a:r>
          </a:p>
          <a:p>
            <a:r>
              <a:rPr lang="en-US" sz="2000" dirty="0"/>
              <a:t>For a more robust analysis, this dataset is not adequate. More data is needed.</a:t>
            </a:r>
          </a:p>
          <a:p>
            <a:r>
              <a:rPr lang="en-US" sz="2000" dirty="0"/>
              <a:t>Different types of algorithms should be explored to generate a better and robust classifier (Gradient boosting, Neural Network etc.)</a:t>
            </a:r>
          </a:p>
          <a:p>
            <a:r>
              <a:rPr lang="en-US" sz="2000" dirty="0"/>
              <a:t>An end-to-end pipeline should be built for classification model that automates most of its process.</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63</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5486410" cy="4351338"/>
          </a:xfrm>
          <a:prstGeom prst="rect">
            <a:avLst/>
          </a:prstGeom>
        </p:spPr>
        <p:txBody>
          <a:bodyPr>
            <a:normAutofit lnSpcReduction="10000"/>
          </a:bodyPr>
          <a:lstStyle/>
          <a:p>
            <a:pPr marL="228600" lvl="0" indent="-228600">
              <a:spcBef>
                <a:spcPts val="1400"/>
              </a:spcBef>
              <a:buFont typeface="Arial" panose="020B0604020202020204" pitchFamily="34" charset="0"/>
              <a:buChar char="•"/>
            </a:pPr>
            <a:r>
              <a:rPr lang="en-US" sz="2200" dirty="0">
                <a:solidFill>
                  <a:srgbClr val="A5A5A5">
                    <a:lumMod val="25000"/>
                  </a:srgbClr>
                </a:solidFill>
                <a:latin typeface="Abadi" panose="020B0604020104020204" pitchFamily="34" charset="0"/>
              </a:rPr>
              <a:t>Here, is the confusion matrix of </a:t>
            </a:r>
            <a:r>
              <a:rPr lang="en-US" sz="2200" b="1" dirty="0">
                <a:solidFill>
                  <a:srgbClr val="A5A5A5">
                    <a:lumMod val="25000"/>
                  </a:srgbClr>
                </a:solidFill>
                <a:latin typeface="Abadi" panose="020B0604020104020204" pitchFamily="34" charset="0"/>
              </a:rPr>
              <a:t>KNN Classifier</a:t>
            </a:r>
            <a:r>
              <a:rPr lang="en-US" sz="2200" dirty="0">
                <a:solidFill>
                  <a:srgbClr val="A5A5A5">
                    <a:lumMod val="25000"/>
                  </a:srgbClr>
                </a:solidFill>
                <a:latin typeface="Abadi" panose="020B0604020104020204" pitchFamily="34" charset="0"/>
              </a:rPr>
              <a:t>, which gave the lowest accuracy. </a:t>
            </a:r>
          </a:p>
          <a:p>
            <a:pPr marL="228600" lvl="0" indent="-228600">
              <a:spcBef>
                <a:spcPts val="1400"/>
              </a:spcBef>
              <a:buFont typeface="Arial" panose="020B0604020202020204" pitchFamily="34" charset="0"/>
              <a:buChar char="•"/>
            </a:pPr>
            <a:r>
              <a:rPr lang="en-US" sz="2200" dirty="0">
                <a:solidFill>
                  <a:srgbClr val="A5A5A5">
                    <a:lumMod val="25000"/>
                  </a:srgbClr>
                </a:solidFill>
                <a:latin typeface="Abadi" panose="020B0604020104020204" pitchFamily="34" charset="0"/>
              </a:rPr>
              <a:t>It has True Positive value of 10 and False Negative of 2. It means this model correctly identified 10 instances which actually belong to class 1(successful landing), conversely it predicted correctly 66% (4 out of 6) of the class 0 (landing failure). </a:t>
            </a:r>
          </a:p>
          <a:p>
            <a:pPr marL="228600" lvl="0" indent="-228600">
              <a:spcBef>
                <a:spcPts val="1400"/>
              </a:spcBef>
              <a:buFont typeface="Arial" panose="020B0604020202020204" pitchFamily="34" charset="0"/>
              <a:buChar char="•"/>
            </a:pPr>
            <a:r>
              <a:rPr lang="en-US" sz="2200" dirty="0">
                <a:solidFill>
                  <a:srgbClr val="A5A5A5">
                    <a:lumMod val="25000"/>
                  </a:srgbClr>
                </a:solidFill>
                <a:latin typeface="Abadi" panose="020B0604020104020204" pitchFamily="34" charset="0"/>
              </a:rPr>
              <a:t>Although, its accuracy is lower than the other ones, its Specificity (True Negative Rate) is 66.67%, which is higher than the other models.</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pic>
        <p:nvPicPr>
          <p:cNvPr id="2" name="Picture 1">
            <a:extLst>
              <a:ext uri="{FF2B5EF4-FFF2-40B4-BE49-F238E27FC236}">
                <a16:creationId xmlns:a16="http://schemas.microsoft.com/office/drawing/2014/main" id="{72668EB6-FA31-26E4-FD3A-CDAFC60F670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05299" y="2208848"/>
            <a:ext cx="3705225" cy="2695575"/>
          </a:xfrm>
          <a:prstGeom prst="rect">
            <a:avLst/>
          </a:prstGeom>
        </p:spPr>
      </p:pic>
    </p:spTree>
    <p:extLst>
      <p:ext uri="{BB962C8B-B14F-4D97-AF65-F5344CB8AC3E}">
        <p14:creationId xmlns:p14="http://schemas.microsoft.com/office/powerpoint/2010/main" val="341000852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7</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via SpaceX API and web scraping using python “bs4” package.</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Data was processed via python “pandas”, “</a:t>
            </a:r>
            <a:r>
              <a:rPr lang="en-US" sz="7600" dirty="0" err="1">
                <a:solidFill>
                  <a:schemeClr val="bg2">
                    <a:lumMod val="50000"/>
                  </a:schemeClr>
                </a:solidFill>
                <a:latin typeface="Abadi"/>
              </a:rPr>
              <a:t>numpy</a:t>
            </a:r>
            <a:r>
              <a:rPr lang="en-US" sz="7600" dirty="0">
                <a:solidFill>
                  <a:schemeClr val="bg2">
                    <a:lumMod val="50000"/>
                  </a:schemeClr>
                </a:solidFill>
                <a:latin typeface="Abadi"/>
              </a:rPr>
              <a:t>” packages.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Classification models were built, tuned, evaluated using python “</a:t>
            </a:r>
            <a:r>
              <a:rPr lang="en-US" sz="7600" dirty="0" err="1">
                <a:solidFill>
                  <a:schemeClr val="bg2">
                    <a:lumMod val="50000"/>
                  </a:schemeClr>
                </a:solidFill>
                <a:latin typeface="Abadi"/>
              </a:rPr>
              <a:t>sklearn</a:t>
            </a:r>
            <a:r>
              <a:rPr lang="en-US" sz="7600" dirty="0">
                <a:solidFill>
                  <a:schemeClr val="bg2">
                    <a:lumMod val="50000"/>
                  </a:schemeClr>
                </a:solidFill>
                <a:latin typeface="Abadi"/>
              </a:rPr>
              <a:t>”, “pandas”, and, “matplotlib” packages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Data sets were collected in two separate processes – using SpaceX API and web scraping SpaceX wiki page. Scraped datasets were later preprocessed and stored in separate CSV files. </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a:t>
            </a: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
        <p:nvSpPr>
          <p:cNvPr id="7" name="Oval 6">
            <a:extLst>
              <a:ext uri="{FF2B5EF4-FFF2-40B4-BE49-F238E27FC236}">
                <a16:creationId xmlns:a16="http://schemas.microsoft.com/office/drawing/2014/main" id="{B007435B-9962-FCF0-3F4E-4D14259E3DD6}"/>
              </a:ext>
            </a:extLst>
          </p:cNvPr>
          <p:cNvSpPr/>
          <p:nvPr/>
        </p:nvSpPr>
        <p:spPr>
          <a:xfrm>
            <a:off x="38050" y="4429013"/>
            <a:ext cx="1315453" cy="715086"/>
          </a:xfrm>
          <a:prstGeom prst="ellipse">
            <a:avLst/>
          </a:prstGeom>
          <a:solidFill>
            <a:schemeClr val="tx2">
              <a:lumMod val="60000"/>
              <a:lumOff val="4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START</a:t>
            </a:r>
          </a:p>
        </p:txBody>
      </p:sp>
      <p:sp>
        <p:nvSpPr>
          <p:cNvPr id="8" name="Rectangle: Single Corner Snipped 7">
            <a:extLst>
              <a:ext uri="{FF2B5EF4-FFF2-40B4-BE49-F238E27FC236}">
                <a16:creationId xmlns:a16="http://schemas.microsoft.com/office/drawing/2014/main" id="{98864BD4-6D17-CCF4-030E-C6D81E7C4C13}"/>
              </a:ext>
            </a:extLst>
          </p:cNvPr>
          <p:cNvSpPr/>
          <p:nvPr/>
        </p:nvSpPr>
        <p:spPr>
          <a:xfrm>
            <a:off x="1759845" y="3354993"/>
            <a:ext cx="2414328" cy="891549"/>
          </a:xfrm>
          <a:prstGeom prst="snip1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Request rocket launch data to </a:t>
            </a:r>
            <a:r>
              <a:rPr lang="en-US" sz="1600" b="1" dirty="0">
                <a:solidFill>
                  <a:schemeClr val="tx1"/>
                </a:solidFill>
                <a:hlinkClick r:id="rId3">
                  <a:extLst>
                    <a:ext uri="{A12FA001-AC4F-418D-AE19-62706E023703}">
                      <ahyp:hlinkClr xmlns:ahyp="http://schemas.microsoft.com/office/drawing/2018/hyperlinkcolor" val="tx"/>
                    </a:ext>
                  </a:extLst>
                </a:hlinkClick>
              </a:rPr>
              <a:t>SpaceX URL </a:t>
            </a:r>
            <a:r>
              <a:rPr lang="en-US" sz="1600" b="1" dirty="0">
                <a:solidFill>
                  <a:schemeClr val="tx1"/>
                </a:solidFill>
              </a:rPr>
              <a:t> </a:t>
            </a:r>
            <a:r>
              <a:rPr lang="en-US" sz="1600" dirty="0">
                <a:solidFill>
                  <a:schemeClr val="bg1"/>
                </a:solidFill>
              </a:rPr>
              <a:t>using </a:t>
            </a:r>
            <a:r>
              <a:rPr lang="en-US" sz="1600" b="1" dirty="0">
                <a:solidFill>
                  <a:schemeClr val="bg2"/>
                </a:solidFill>
                <a:hlinkClick r:id="rId4">
                  <a:extLst>
                    <a:ext uri="{A12FA001-AC4F-418D-AE19-62706E023703}">
                      <ahyp:hlinkClr xmlns:ahyp="http://schemas.microsoft.com/office/drawing/2018/hyperlinkcolor" val="tx"/>
                    </a:ext>
                  </a:extLst>
                </a:hlinkClick>
              </a:rPr>
              <a:t>SpaceX-API</a:t>
            </a:r>
            <a:endParaRPr lang="en-US" sz="1600" b="1" dirty="0">
              <a:solidFill>
                <a:schemeClr val="bg2"/>
              </a:solidFill>
            </a:endParaRPr>
          </a:p>
        </p:txBody>
      </p:sp>
      <p:sp>
        <p:nvSpPr>
          <p:cNvPr id="9" name="Rectangle: Single Corner Snipped 8">
            <a:extLst>
              <a:ext uri="{FF2B5EF4-FFF2-40B4-BE49-F238E27FC236}">
                <a16:creationId xmlns:a16="http://schemas.microsoft.com/office/drawing/2014/main" id="{1D4E2C2A-B364-A37B-70CB-418D89DFA408}"/>
              </a:ext>
            </a:extLst>
          </p:cNvPr>
          <p:cNvSpPr/>
          <p:nvPr/>
        </p:nvSpPr>
        <p:spPr>
          <a:xfrm>
            <a:off x="4774034" y="3325519"/>
            <a:ext cx="1929794" cy="891549"/>
          </a:xfrm>
          <a:prstGeom prst="snip1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Parse the data from html text</a:t>
            </a:r>
          </a:p>
        </p:txBody>
      </p:sp>
      <p:sp>
        <p:nvSpPr>
          <p:cNvPr id="10" name="Rectangle: Single Corner Snipped 9">
            <a:extLst>
              <a:ext uri="{FF2B5EF4-FFF2-40B4-BE49-F238E27FC236}">
                <a16:creationId xmlns:a16="http://schemas.microsoft.com/office/drawing/2014/main" id="{DDE1C74A-34F7-1676-305E-E81A2B97CFA9}"/>
              </a:ext>
            </a:extLst>
          </p:cNvPr>
          <p:cNvSpPr/>
          <p:nvPr/>
        </p:nvSpPr>
        <p:spPr>
          <a:xfrm>
            <a:off x="7505353" y="3321508"/>
            <a:ext cx="1884901" cy="950496"/>
          </a:xfrm>
          <a:prstGeom prst="snip1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Request More data using Launch IDs</a:t>
            </a:r>
          </a:p>
        </p:txBody>
      </p:sp>
      <p:sp>
        <p:nvSpPr>
          <p:cNvPr id="11" name="Flowchart: Multidocument 10">
            <a:extLst>
              <a:ext uri="{FF2B5EF4-FFF2-40B4-BE49-F238E27FC236}">
                <a16:creationId xmlns:a16="http://schemas.microsoft.com/office/drawing/2014/main" id="{A139DFA2-04E2-CD01-2F68-5A723F6B08D9}"/>
              </a:ext>
            </a:extLst>
          </p:cNvPr>
          <p:cNvSpPr/>
          <p:nvPr/>
        </p:nvSpPr>
        <p:spPr>
          <a:xfrm>
            <a:off x="10423473" y="3621156"/>
            <a:ext cx="1622411" cy="2125928"/>
          </a:xfrm>
          <a:prstGeom prst="flowChartMultidocumen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Construct “</a:t>
            </a:r>
            <a:r>
              <a:rPr lang="en-US" sz="1600" b="1" dirty="0"/>
              <a:t>Pandas</a:t>
            </a:r>
            <a:r>
              <a:rPr lang="en-US" sz="1600" dirty="0"/>
              <a:t>” </a:t>
            </a:r>
            <a:r>
              <a:rPr lang="en-US" sz="1600" dirty="0" err="1"/>
              <a:t>DataFrames</a:t>
            </a:r>
            <a:r>
              <a:rPr lang="en-US" sz="1600" dirty="0"/>
              <a:t> with Scraped Data</a:t>
            </a:r>
            <a:endParaRPr lang="en-US" sz="1600" dirty="0">
              <a:solidFill>
                <a:schemeClr val="bg1"/>
              </a:solidFill>
            </a:endParaRPr>
          </a:p>
          <a:p>
            <a:pPr algn="ctr"/>
            <a:endParaRPr lang="en-US" dirty="0"/>
          </a:p>
        </p:txBody>
      </p:sp>
      <p:sp>
        <p:nvSpPr>
          <p:cNvPr id="13" name="Rectangle: Single Corner Snipped 12">
            <a:extLst>
              <a:ext uri="{FF2B5EF4-FFF2-40B4-BE49-F238E27FC236}">
                <a16:creationId xmlns:a16="http://schemas.microsoft.com/office/drawing/2014/main" id="{18A2D8A4-75F2-B7EA-90BD-354D60F7894E}"/>
              </a:ext>
            </a:extLst>
          </p:cNvPr>
          <p:cNvSpPr/>
          <p:nvPr/>
        </p:nvSpPr>
        <p:spPr>
          <a:xfrm>
            <a:off x="1759845" y="5385084"/>
            <a:ext cx="2298808" cy="891549"/>
          </a:xfrm>
          <a:prstGeom prst="snip1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Request the </a:t>
            </a:r>
            <a:r>
              <a:rPr lang="en-US" sz="1600" b="1" dirty="0">
                <a:solidFill>
                  <a:schemeClr val="tx1"/>
                </a:solidFill>
                <a:hlinkClick r:id="rId5">
                  <a:extLst>
                    <a:ext uri="{A12FA001-AC4F-418D-AE19-62706E023703}">
                      <ahyp:hlinkClr xmlns:ahyp="http://schemas.microsoft.com/office/drawing/2018/hyperlinkcolor" val="tx"/>
                    </a:ext>
                  </a:extLst>
                </a:hlinkClick>
              </a:rPr>
              <a:t>Falcon9 Launch Wiki page</a:t>
            </a:r>
            <a:r>
              <a:rPr lang="en-US" sz="1600" b="1" dirty="0">
                <a:solidFill>
                  <a:schemeClr val="tx1"/>
                </a:solidFill>
              </a:rPr>
              <a:t> </a:t>
            </a:r>
            <a:r>
              <a:rPr lang="en-US" sz="1600" dirty="0">
                <a:solidFill>
                  <a:schemeClr val="bg1"/>
                </a:solidFill>
              </a:rPr>
              <a:t>using ‘requests’ module</a:t>
            </a:r>
          </a:p>
        </p:txBody>
      </p:sp>
      <p:sp>
        <p:nvSpPr>
          <p:cNvPr id="14" name="Rectangle: Single Corner Snipped 13">
            <a:extLst>
              <a:ext uri="{FF2B5EF4-FFF2-40B4-BE49-F238E27FC236}">
                <a16:creationId xmlns:a16="http://schemas.microsoft.com/office/drawing/2014/main" id="{32026DBA-A24F-31DD-4135-62DAC932F0B7}"/>
              </a:ext>
            </a:extLst>
          </p:cNvPr>
          <p:cNvSpPr/>
          <p:nvPr/>
        </p:nvSpPr>
        <p:spPr>
          <a:xfrm>
            <a:off x="4818926" y="5372447"/>
            <a:ext cx="1884902" cy="904186"/>
          </a:xfrm>
          <a:prstGeom prst="snip1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Request rocket launch data </a:t>
            </a:r>
          </a:p>
        </p:txBody>
      </p:sp>
      <p:sp>
        <p:nvSpPr>
          <p:cNvPr id="15" name="Rectangle: Single Corner Snipped 14">
            <a:extLst>
              <a:ext uri="{FF2B5EF4-FFF2-40B4-BE49-F238E27FC236}">
                <a16:creationId xmlns:a16="http://schemas.microsoft.com/office/drawing/2014/main" id="{F34390B5-7928-DE93-D640-3FEAE15C528B}"/>
              </a:ext>
            </a:extLst>
          </p:cNvPr>
          <p:cNvSpPr/>
          <p:nvPr/>
        </p:nvSpPr>
        <p:spPr>
          <a:xfrm>
            <a:off x="7464101" y="5298860"/>
            <a:ext cx="2040795" cy="938053"/>
          </a:xfrm>
          <a:prstGeom prst="snip1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Parse the table from html text using “</a:t>
            </a:r>
            <a:r>
              <a:rPr lang="en-US" sz="1600" b="1" dirty="0"/>
              <a:t>bs4</a:t>
            </a:r>
            <a:r>
              <a:rPr lang="en-US" sz="1600" dirty="0"/>
              <a:t>”</a:t>
            </a:r>
          </a:p>
        </p:txBody>
      </p:sp>
      <p:sp>
        <p:nvSpPr>
          <p:cNvPr id="21" name="Arrow: Right 20">
            <a:extLst>
              <a:ext uri="{FF2B5EF4-FFF2-40B4-BE49-F238E27FC236}">
                <a16:creationId xmlns:a16="http://schemas.microsoft.com/office/drawing/2014/main" id="{58F8B62F-4E98-95FF-B7D8-D38A4DD94865}"/>
              </a:ext>
            </a:extLst>
          </p:cNvPr>
          <p:cNvSpPr/>
          <p:nvPr/>
        </p:nvSpPr>
        <p:spPr>
          <a:xfrm>
            <a:off x="6817895" y="3796756"/>
            <a:ext cx="543660" cy="10289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Arrow: Right 21">
            <a:extLst>
              <a:ext uri="{FF2B5EF4-FFF2-40B4-BE49-F238E27FC236}">
                <a16:creationId xmlns:a16="http://schemas.microsoft.com/office/drawing/2014/main" id="{B8B5A331-0216-B444-B85C-9C5AE1BCE92F}"/>
              </a:ext>
            </a:extLst>
          </p:cNvPr>
          <p:cNvSpPr/>
          <p:nvPr/>
        </p:nvSpPr>
        <p:spPr>
          <a:xfrm>
            <a:off x="6812134" y="5767886"/>
            <a:ext cx="543660" cy="10289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Arrow: Right 22">
            <a:extLst>
              <a:ext uri="{FF2B5EF4-FFF2-40B4-BE49-F238E27FC236}">
                <a16:creationId xmlns:a16="http://schemas.microsoft.com/office/drawing/2014/main" id="{EB9C1805-E3B2-B4F0-87C0-858EB4D54883}"/>
              </a:ext>
            </a:extLst>
          </p:cNvPr>
          <p:cNvSpPr/>
          <p:nvPr/>
        </p:nvSpPr>
        <p:spPr>
          <a:xfrm>
            <a:off x="4147731" y="5830858"/>
            <a:ext cx="543660" cy="10289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Arrow: Right 23">
            <a:extLst>
              <a:ext uri="{FF2B5EF4-FFF2-40B4-BE49-F238E27FC236}">
                <a16:creationId xmlns:a16="http://schemas.microsoft.com/office/drawing/2014/main" id="{4AC6F960-D883-2564-615C-0BEEE11675F7}"/>
              </a:ext>
            </a:extLst>
          </p:cNvPr>
          <p:cNvSpPr/>
          <p:nvPr/>
        </p:nvSpPr>
        <p:spPr>
          <a:xfrm>
            <a:off x="4198046" y="3849975"/>
            <a:ext cx="543660" cy="10289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Arrow: Right 29">
            <a:extLst>
              <a:ext uri="{FF2B5EF4-FFF2-40B4-BE49-F238E27FC236}">
                <a16:creationId xmlns:a16="http://schemas.microsoft.com/office/drawing/2014/main" id="{AA80A0C3-2F12-00B0-1EEF-7EA327F33234}"/>
              </a:ext>
            </a:extLst>
          </p:cNvPr>
          <p:cNvSpPr/>
          <p:nvPr/>
        </p:nvSpPr>
        <p:spPr>
          <a:xfrm rot="20629189">
            <a:off x="9559330" y="5711009"/>
            <a:ext cx="843945" cy="13979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Arrow: Right 30">
            <a:extLst>
              <a:ext uri="{FF2B5EF4-FFF2-40B4-BE49-F238E27FC236}">
                <a16:creationId xmlns:a16="http://schemas.microsoft.com/office/drawing/2014/main" id="{14E40ABA-936F-88BB-0D81-57D8F4F75248}"/>
              </a:ext>
            </a:extLst>
          </p:cNvPr>
          <p:cNvSpPr/>
          <p:nvPr/>
        </p:nvSpPr>
        <p:spPr>
          <a:xfrm rot="1420092">
            <a:off x="9495616" y="3983879"/>
            <a:ext cx="802121" cy="13270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Arrow: Right 31">
            <a:extLst>
              <a:ext uri="{FF2B5EF4-FFF2-40B4-BE49-F238E27FC236}">
                <a16:creationId xmlns:a16="http://schemas.microsoft.com/office/drawing/2014/main" id="{2ABC65B1-9772-F8F3-7E56-E4E3DD15B56B}"/>
              </a:ext>
            </a:extLst>
          </p:cNvPr>
          <p:cNvSpPr/>
          <p:nvPr/>
        </p:nvSpPr>
        <p:spPr>
          <a:xfrm rot="2068680">
            <a:off x="872673" y="5388931"/>
            <a:ext cx="802121" cy="13270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Arrow: Right 32">
            <a:extLst>
              <a:ext uri="{FF2B5EF4-FFF2-40B4-BE49-F238E27FC236}">
                <a16:creationId xmlns:a16="http://schemas.microsoft.com/office/drawing/2014/main" id="{7F3F42FE-3482-C202-A8F8-FCA2CE5F85AD}"/>
              </a:ext>
            </a:extLst>
          </p:cNvPr>
          <p:cNvSpPr/>
          <p:nvPr/>
        </p:nvSpPr>
        <p:spPr>
          <a:xfrm rot="19995013">
            <a:off x="821264" y="4064250"/>
            <a:ext cx="843945" cy="13979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886658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lnSpcReduction="10000"/>
          </a:bodyPr>
          <a:lstStyle/>
          <a:p>
            <a:pPr marL="0" indent="0">
              <a:lnSpc>
                <a:spcPct val="100000"/>
              </a:lnSpc>
              <a:spcBef>
                <a:spcPts val="1400"/>
              </a:spcBef>
              <a:buNone/>
            </a:pPr>
            <a:r>
              <a:rPr lang="en-US" sz="2600" u="sng" dirty="0">
                <a:solidFill>
                  <a:schemeClr val="accent3">
                    <a:lumMod val="25000"/>
                  </a:schemeClr>
                </a:solidFill>
                <a:latin typeface="Abadi"/>
              </a:rPr>
              <a:t>In this Process:</a:t>
            </a:r>
          </a:p>
          <a:p>
            <a:pPr>
              <a:lnSpc>
                <a:spcPct val="100000"/>
              </a:lnSpc>
              <a:spcBef>
                <a:spcPts val="1400"/>
              </a:spcBef>
            </a:pPr>
            <a:r>
              <a:rPr lang="en-US" sz="2200" dirty="0">
                <a:solidFill>
                  <a:schemeClr val="accent3">
                    <a:lumMod val="25000"/>
                  </a:schemeClr>
                </a:solidFill>
                <a:latin typeface="Abadi"/>
              </a:rPr>
              <a:t>The data is collected by using </a:t>
            </a:r>
            <a:r>
              <a:rPr lang="en-US" sz="2200" i="1" dirty="0">
                <a:solidFill>
                  <a:srgbClr val="1C7DDB"/>
                </a:solidFill>
                <a:latin typeface="Abadi"/>
              </a:rPr>
              <a:t>SpaceX REST API</a:t>
            </a:r>
          </a:p>
          <a:p>
            <a:pPr>
              <a:lnSpc>
                <a:spcPct val="100000"/>
              </a:lnSpc>
              <a:spcBef>
                <a:spcPts val="1400"/>
              </a:spcBef>
            </a:pPr>
            <a:r>
              <a:rPr lang="en-US" sz="2200" dirty="0">
                <a:solidFill>
                  <a:schemeClr val="accent3">
                    <a:lumMod val="25000"/>
                  </a:schemeClr>
                </a:solidFill>
                <a:latin typeface="Abadi"/>
              </a:rPr>
              <a:t>Perform a get request using the </a:t>
            </a:r>
            <a:r>
              <a:rPr lang="en-US" sz="2200" i="1" dirty="0">
                <a:solidFill>
                  <a:srgbClr val="1C7DDB"/>
                </a:solidFill>
                <a:latin typeface="Abadi"/>
              </a:rPr>
              <a:t>requests library</a:t>
            </a:r>
            <a:r>
              <a:rPr lang="en-US" sz="2200" i="1" dirty="0">
                <a:solidFill>
                  <a:schemeClr val="accent3">
                    <a:lumMod val="25000"/>
                  </a:schemeClr>
                </a:solidFill>
                <a:latin typeface="Abadi"/>
              </a:rPr>
              <a:t> </a:t>
            </a:r>
            <a:r>
              <a:rPr lang="en-US" sz="2200" dirty="0">
                <a:solidFill>
                  <a:schemeClr val="accent3">
                    <a:lumMod val="25000"/>
                  </a:schemeClr>
                </a:solidFill>
                <a:latin typeface="Abadi"/>
              </a:rPr>
              <a:t>to obtain the launch data</a:t>
            </a:r>
          </a:p>
          <a:p>
            <a:pPr>
              <a:lnSpc>
                <a:spcPct val="100000"/>
              </a:lnSpc>
              <a:spcBef>
                <a:spcPts val="1400"/>
              </a:spcBef>
            </a:pPr>
            <a:r>
              <a:rPr lang="en-US" sz="2200" dirty="0">
                <a:solidFill>
                  <a:schemeClr val="accent3">
                    <a:lumMod val="25000"/>
                  </a:schemeClr>
                </a:solidFill>
                <a:latin typeface="Abadi"/>
              </a:rPr>
              <a:t>Use the </a:t>
            </a:r>
            <a:r>
              <a:rPr lang="en-US" sz="2200" i="1" dirty="0">
                <a:solidFill>
                  <a:srgbClr val="1C7DDB"/>
                </a:solidFill>
                <a:latin typeface="Abadi"/>
              </a:rPr>
              <a:t>SpaceX URL </a:t>
            </a:r>
            <a:r>
              <a:rPr lang="en-US" sz="2200" dirty="0">
                <a:solidFill>
                  <a:schemeClr val="accent3">
                    <a:lumMod val="25000"/>
                  </a:schemeClr>
                </a:solidFill>
                <a:latin typeface="Abadi"/>
              </a:rPr>
              <a:t>to target a specific endpoint of the API to get past launch data</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hlinkClick r:id="rId3"/>
              </a:rPr>
              <a:t>GitHub URL of the completed SpaceX API calls notebook</a:t>
            </a:r>
            <a:endParaRPr lang="en-US" sz="2400" dirty="0"/>
          </a:p>
          <a:p>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
        <p:nvSpPr>
          <p:cNvPr id="2" name="Rectangle: Single Corner Snipped 1">
            <a:extLst>
              <a:ext uri="{FF2B5EF4-FFF2-40B4-BE49-F238E27FC236}">
                <a16:creationId xmlns:a16="http://schemas.microsoft.com/office/drawing/2014/main" id="{7C759DE9-8ACD-AFBF-23D5-E1586A024B56}"/>
              </a:ext>
            </a:extLst>
          </p:cNvPr>
          <p:cNvSpPr/>
          <p:nvPr/>
        </p:nvSpPr>
        <p:spPr>
          <a:xfrm>
            <a:off x="6027812" y="1914581"/>
            <a:ext cx="1870835" cy="753979"/>
          </a:xfrm>
          <a:prstGeom prst="snip1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Define Variables and Auxiliary Functions</a:t>
            </a:r>
          </a:p>
        </p:txBody>
      </p:sp>
      <p:sp>
        <p:nvSpPr>
          <p:cNvPr id="8" name="Rectangle: Single Corner Snipped 7">
            <a:extLst>
              <a:ext uri="{FF2B5EF4-FFF2-40B4-BE49-F238E27FC236}">
                <a16:creationId xmlns:a16="http://schemas.microsoft.com/office/drawing/2014/main" id="{A8F0CF8B-0FB5-929D-64E2-E561B46510CF}"/>
              </a:ext>
            </a:extLst>
          </p:cNvPr>
          <p:cNvSpPr/>
          <p:nvPr/>
        </p:nvSpPr>
        <p:spPr>
          <a:xfrm>
            <a:off x="6047872" y="2950401"/>
            <a:ext cx="1850775" cy="565945"/>
          </a:xfrm>
          <a:prstGeom prst="snip1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Request launch data to </a:t>
            </a:r>
            <a:r>
              <a:rPr lang="en-US" sz="1600" b="1" dirty="0">
                <a:solidFill>
                  <a:schemeClr val="bg1"/>
                </a:solidFill>
                <a:hlinkClick r:id="rId4">
                  <a:extLst>
                    <a:ext uri="{A12FA001-AC4F-418D-AE19-62706E023703}">
                      <ahyp:hlinkClr xmlns:ahyp="http://schemas.microsoft.com/office/drawing/2018/hyperlinkcolor" val="tx"/>
                    </a:ext>
                  </a:extLst>
                </a:hlinkClick>
              </a:rPr>
              <a:t>SpaceX URL </a:t>
            </a:r>
            <a:endParaRPr lang="en-US" sz="1600" b="1" dirty="0">
              <a:solidFill>
                <a:schemeClr val="bg1"/>
              </a:solidFill>
            </a:endParaRPr>
          </a:p>
        </p:txBody>
      </p:sp>
      <p:sp>
        <p:nvSpPr>
          <p:cNvPr id="9" name="Rectangle: Single Corner Snipped 8">
            <a:extLst>
              <a:ext uri="{FF2B5EF4-FFF2-40B4-BE49-F238E27FC236}">
                <a16:creationId xmlns:a16="http://schemas.microsoft.com/office/drawing/2014/main" id="{78B94AEE-6FFC-A17F-184C-338FF8890A3E}"/>
              </a:ext>
            </a:extLst>
          </p:cNvPr>
          <p:cNvSpPr/>
          <p:nvPr/>
        </p:nvSpPr>
        <p:spPr>
          <a:xfrm>
            <a:off x="6047872" y="3798187"/>
            <a:ext cx="1850775" cy="565945"/>
          </a:xfrm>
          <a:prstGeom prst="snip1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Parse the data from html text</a:t>
            </a:r>
          </a:p>
        </p:txBody>
      </p:sp>
      <p:sp>
        <p:nvSpPr>
          <p:cNvPr id="10" name="Rectangle: Single Corner Snipped 9">
            <a:extLst>
              <a:ext uri="{FF2B5EF4-FFF2-40B4-BE49-F238E27FC236}">
                <a16:creationId xmlns:a16="http://schemas.microsoft.com/office/drawing/2014/main" id="{C7BA2C8C-80A9-9E3F-A4DB-32CBE8C78054}"/>
              </a:ext>
            </a:extLst>
          </p:cNvPr>
          <p:cNvSpPr/>
          <p:nvPr/>
        </p:nvSpPr>
        <p:spPr>
          <a:xfrm>
            <a:off x="6047872" y="4637818"/>
            <a:ext cx="1850775" cy="490639"/>
          </a:xfrm>
          <a:prstGeom prst="snip1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Request More data using Launch IDs</a:t>
            </a:r>
          </a:p>
        </p:txBody>
      </p:sp>
      <p:sp>
        <p:nvSpPr>
          <p:cNvPr id="11" name="Rectangle: Single Corner Snipped 10">
            <a:extLst>
              <a:ext uri="{FF2B5EF4-FFF2-40B4-BE49-F238E27FC236}">
                <a16:creationId xmlns:a16="http://schemas.microsoft.com/office/drawing/2014/main" id="{C86C951A-FAB2-BC12-71F3-2415812DF442}"/>
              </a:ext>
            </a:extLst>
          </p:cNvPr>
          <p:cNvSpPr/>
          <p:nvPr/>
        </p:nvSpPr>
        <p:spPr>
          <a:xfrm>
            <a:off x="6047872" y="5381045"/>
            <a:ext cx="1826077" cy="565945"/>
          </a:xfrm>
          <a:prstGeom prst="snip1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Preprocess and Construct the Data</a:t>
            </a:r>
          </a:p>
        </p:txBody>
      </p:sp>
      <p:sp>
        <p:nvSpPr>
          <p:cNvPr id="12" name="Flowchart: Multidocument 11">
            <a:extLst>
              <a:ext uri="{FF2B5EF4-FFF2-40B4-BE49-F238E27FC236}">
                <a16:creationId xmlns:a16="http://schemas.microsoft.com/office/drawing/2014/main" id="{C4095F49-2BCC-105E-E689-91F5C246BB7C}"/>
              </a:ext>
            </a:extLst>
          </p:cNvPr>
          <p:cNvSpPr/>
          <p:nvPr/>
        </p:nvSpPr>
        <p:spPr>
          <a:xfrm>
            <a:off x="9434836" y="5203612"/>
            <a:ext cx="1850775" cy="753979"/>
          </a:xfrm>
          <a:prstGeom prst="flowChartMultidocumen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Store the Data in CSV File</a:t>
            </a:r>
          </a:p>
        </p:txBody>
      </p:sp>
      <p:sp>
        <p:nvSpPr>
          <p:cNvPr id="13" name="Rectangle: Rounded Corners 12">
            <a:extLst>
              <a:ext uri="{FF2B5EF4-FFF2-40B4-BE49-F238E27FC236}">
                <a16:creationId xmlns:a16="http://schemas.microsoft.com/office/drawing/2014/main" id="{E6EFCD87-5EB2-2C06-B986-D93DD32A0F69}"/>
              </a:ext>
            </a:extLst>
          </p:cNvPr>
          <p:cNvSpPr/>
          <p:nvPr/>
        </p:nvSpPr>
        <p:spPr>
          <a:xfrm>
            <a:off x="9669769" y="3610153"/>
            <a:ext cx="1532011" cy="753979"/>
          </a:xfrm>
          <a:prstGeom prst="round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hlinkClick r:id="rId5">
                  <a:extLst>
                    <a:ext uri="{A12FA001-AC4F-418D-AE19-62706E023703}">
                      <ahyp:hlinkClr xmlns:ahyp="http://schemas.microsoft.com/office/drawing/2018/hyperlinkcolor" val="tx"/>
                    </a:ext>
                  </a:extLst>
                </a:hlinkClick>
              </a:rPr>
              <a:t>SpaceX-API</a:t>
            </a:r>
            <a:endParaRPr lang="en-US" b="1" dirty="0">
              <a:solidFill>
                <a:schemeClr val="tx1"/>
              </a:solidFill>
            </a:endParaRPr>
          </a:p>
        </p:txBody>
      </p:sp>
      <p:cxnSp>
        <p:nvCxnSpPr>
          <p:cNvPr id="16" name="Straight Arrow Connector 15">
            <a:extLst>
              <a:ext uri="{FF2B5EF4-FFF2-40B4-BE49-F238E27FC236}">
                <a16:creationId xmlns:a16="http://schemas.microsoft.com/office/drawing/2014/main" id="{B87B234F-084F-6316-F957-28074A5D2AF6}"/>
              </a:ext>
            </a:extLst>
          </p:cNvPr>
          <p:cNvCxnSpPr/>
          <p:nvPr/>
        </p:nvCxnSpPr>
        <p:spPr>
          <a:xfrm>
            <a:off x="6705600" y="2668560"/>
            <a:ext cx="0" cy="2818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3DCE8DAD-336D-3720-DBEA-E50F74E08122}"/>
              </a:ext>
            </a:extLst>
          </p:cNvPr>
          <p:cNvCxnSpPr/>
          <p:nvPr/>
        </p:nvCxnSpPr>
        <p:spPr>
          <a:xfrm>
            <a:off x="6705600" y="3516346"/>
            <a:ext cx="0" cy="2818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97EA3619-BED8-4BFB-F889-8BAF5F947BAA}"/>
              </a:ext>
            </a:extLst>
          </p:cNvPr>
          <p:cNvCxnSpPr/>
          <p:nvPr/>
        </p:nvCxnSpPr>
        <p:spPr>
          <a:xfrm>
            <a:off x="6705600" y="4364132"/>
            <a:ext cx="0" cy="2736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E8B6068D-B538-0A1F-5102-B216624AA308}"/>
              </a:ext>
            </a:extLst>
          </p:cNvPr>
          <p:cNvCxnSpPr>
            <a:stCxn id="8" idx="0"/>
            <a:endCxn id="13" idx="1"/>
          </p:cNvCxnSpPr>
          <p:nvPr/>
        </p:nvCxnSpPr>
        <p:spPr>
          <a:xfrm>
            <a:off x="7898647" y="3233374"/>
            <a:ext cx="1771122" cy="7537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5154E4F4-B5DF-1B95-A4D8-DD895CF726E4}"/>
              </a:ext>
            </a:extLst>
          </p:cNvPr>
          <p:cNvCxnSpPr>
            <a:cxnSpLocks/>
          </p:cNvCxnSpPr>
          <p:nvPr/>
        </p:nvCxnSpPr>
        <p:spPr>
          <a:xfrm flipV="1">
            <a:off x="8030034" y="4270116"/>
            <a:ext cx="1639735" cy="6470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229A5BE2-76D1-CC3F-25F4-14A99E37AE9E}"/>
              </a:ext>
            </a:extLst>
          </p:cNvPr>
          <p:cNvCxnSpPr/>
          <p:nvPr/>
        </p:nvCxnSpPr>
        <p:spPr>
          <a:xfrm>
            <a:off x="6705600" y="5128457"/>
            <a:ext cx="0" cy="2525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F24F11BC-E4F3-2337-1517-023C660B4646}"/>
              </a:ext>
            </a:extLst>
          </p:cNvPr>
          <p:cNvCxnSpPr>
            <a:stCxn id="11" idx="0"/>
          </p:cNvCxnSpPr>
          <p:nvPr/>
        </p:nvCxnSpPr>
        <p:spPr>
          <a:xfrm flipV="1">
            <a:off x="7873949" y="5664017"/>
            <a:ext cx="1560887"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316088"/>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825</TotalTime>
  <Words>3236</Words>
  <Application>Microsoft Office PowerPoint</Application>
  <PresentationFormat>Widescreen</PresentationFormat>
  <Paragraphs>415</Paragraphs>
  <Slides>64</Slides>
  <Notes>16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64</vt:i4>
      </vt:variant>
    </vt:vector>
  </HeadingPairs>
  <TitlesOfParts>
    <vt:vector size="72" baseType="lpstr">
      <vt:lpstr>Abadi</vt:lpstr>
      <vt:lpstr>Arial</vt:lpstr>
      <vt:lpstr>Calibri</vt:lpstr>
      <vt:lpstr>Calibri Light</vt:lpstr>
      <vt:lpstr>Helvetica Neue</vt:lpstr>
      <vt:lpstr>IBM Plex Mono SemiBold</vt:lpstr>
      <vt:lpstr>IBM Plex Mono Text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Din</cp:lastModifiedBy>
  <cp:revision>238</cp:revision>
  <dcterms:created xsi:type="dcterms:W3CDTF">2021-04-29T18:58:34Z</dcterms:created>
  <dcterms:modified xsi:type="dcterms:W3CDTF">2024-01-15T07:21:50Z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